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4"/>
  </p:sldMasterIdLst>
  <p:handoutMasterIdLst>
    <p:handoutMasterId r:id="rId60"/>
  </p:handoutMasterIdLst>
  <p:sldIdLst>
    <p:sldId id="317" r:id="rId5"/>
    <p:sldId id="257" r:id="rId6"/>
    <p:sldId id="258" r:id="rId7"/>
    <p:sldId id="259" r:id="rId8"/>
    <p:sldId id="310" r:id="rId9"/>
    <p:sldId id="260" r:id="rId10"/>
    <p:sldId id="261" r:id="rId11"/>
    <p:sldId id="311" r:id="rId12"/>
    <p:sldId id="262" r:id="rId13"/>
    <p:sldId id="263" r:id="rId14"/>
    <p:sldId id="313" r:id="rId15"/>
    <p:sldId id="264" r:id="rId16"/>
    <p:sldId id="265" r:id="rId17"/>
    <p:sldId id="266" r:id="rId18"/>
    <p:sldId id="267" r:id="rId19"/>
    <p:sldId id="312"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314" r:id="rId40"/>
    <p:sldId id="290" r:id="rId41"/>
    <p:sldId id="291" r:id="rId42"/>
    <p:sldId id="292" r:id="rId43"/>
    <p:sldId id="293" r:id="rId44"/>
    <p:sldId id="316" r:id="rId45"/>
    <p:sldId id="294" r:id="rId46"/>
    <p:sldId id="295" r:id="rId47"/>
    <p:sldId id="296" r:id="rId48"/>
    <p:sldId id="297" r:id="rId49"/>
    <p:sldId id="298" r:id="rId50"/>
    <p:sldId id="299" r:id="rId51"/>
    <p:sldId id="300" r:id="rId52"/>
    <p:sldId id="301" r:id="rId53"/>
    <p:sldId id="302" r:id="rId54"/>
    <p:sldId id="303" r:id="rId55"/>
    <p:sldId id="304" r:id="rId56"/>
    <p:sldId id="308" r:id="rId57"/>
    <p:sldId id="319" r:id="rId58"/>
    <p:sldId id="318" r:id="rId59"/>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2" autoAdjust="0"/>
    <p:restoredTop sz="94673" autoAdjust="0"/>
  </p:normalViewPr>
  <p:slideViewPr>
    <p:cSldViewPr>
      <p:cViewPr varScale="1">
        <p:scale>
          <a:sx n="102" d="100"/>
          <a:sy n="102" d="100"/>
        </p:scale>
        <p:origin x="924" y="114"/>
      </p:cViewPr>
      <p:guideLst>
        <p:guide orient="horz" pos="2880"/>
        <p:guide pos="2160"/>
      </p:guideLst>
    </p:cSldViewPr>
  </p:slideViewPr>
  <p:outlineViewPr>
    <p:cViewPr>
      <p:scale>
        <a:sx n="33" d="100"/>
        <a:sy n="33" d="100"/>
      </p:scale>
      <p:origin x="0" y="-2262"/>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108" d="100"/>
          <a:sy n="108" d="100"/>
        </p:scale>
        <p:origin x="1512"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417C97-870C-297A-9ECE-7D3171B7C97A}"/>
              </a:ext>
            </a:extLst>
          </p:cNvPr>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D34A125-D4F0-BB33-393C-17EF087C8E24}"/>
              </a:ext>
            </a:extLst>
          </p:cNvPr>
          <p:cNvSpPr>
            <a:spLocks noGrp="1"/>
          </p:cNvSpPr>
          <p:nvPr>
            <p:ph type="dt" sz="quarter" idx="1"/>
          </p:nvPr>
        </p:nvSpPr>
        <p:spPr>
          <a:xfrm>
            <a:off x="6905625" y="0"/>
            <a:ext cx="5283200" cy="344488"/>
          </a:xfrm>
          <a:prstGeom prst="rect">
            <a:avLst/>
          </a:prstGeom>
        </p:spPr>
        <p:txBody>
          <a:bodyPr vert="horz" lIns="91440" tIns="45720" rIns="91440" bIns="45720" rtlCol="0"/>
          <a:lstStyle>
            <a:lvl1pPr algn="r">
              <a:defRPr sz="1200"/>
            </a:lvl1pPr>
          </a:lstStyle>
          <a:p>
            <a:fld id="{ACD392C9-4BDC-42F2-87EF-A2BFE20C2E7F}" type="datetimeFigureOut">
              <a:rPr lang="en-US" smtClean="0"/>
              <a:t>4/28/2026</a:t>
            </a:fld>
            <a:endParaRPr lang="en-US"/>
          </a:p>
        </p:txBody>
      </p:sp>
      <p:sp>
        <p:nvSpPr>
          <p:cNvPr id="4" name="Footer Placeholder 3">
            <a:extLst>
              <a:ext uri="{FF2B5EF4-FFF2-40B4-BE49-F238E27FC236}">
                <a16:creationId xmlns:a16="http://schemas.microsoft.com/office/drawing/2014/main" id="{CC387C8F-51D1-9C99-F1FE-0AA84610070D}"/>
              </a:ext>
            </a:extLst>
          </p:cNvPr>
          <p:cNvSpPr>
            <a:spLocks noGrp="1"/>
          </p:cNvSpPr>
          <p:nvPr>
            <p:ph type="ftr" sz="quarter" idx="2"/>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2A60090-08C6-CDC9-760A-B72534CF414A}"/>
              </a:ext>
            </a:extLst>
          </p:cNvPr>
          <p:cNvSpPr>
            <a:spLocks noGrp="1"/>
          </p:cNvSpPr>
          <p:nvPr>
            <p:ph type="sldNum" sz="quarter" idx="3"/>
          </p:nvPr>
        </p:nvSpPr>
        <p:spPr>
          <a:xfrm>
            <a:off x="6905625" y="6513513"/>
            <a:ext cx="5283200" cy="344487"/>
          </a:xfrm>
          <a:prstGeom prst="rect">
            <a:avLst/>
          </a:prstGeom>
        </p:spPr>
        <p:txBody>
          <a:bodyPr vert="horz" lIns="91440" tIns="45720" rIns="91440" bIns="45720" rtlCol="0" anchor="b"/>
          <a:lstStyle>
            <a:lvl1pPr algn="r">
              <a:defRPr sz="1200"/>
            </a:lvl1pPr>
          </a:lstStyle>
          <a:p>
            <a:fld id="{4B99FF5D-3BD7-4E76-9E45-7C6206603961}" type="slidenum">
              <a:rPr lang="en-US" smtClean="0"/>
              <a:t>‹#›</a:t>
            </a:fld>
            <a:endParaRPr lang="en-US"/>
          </a:p>
        </p:txBody>
      </p:sp>
    </p:spTree>
    <p:extLst>
      <p:ext uri="{BB962C8B-B14F-4D97-AF65-F5344CB8AC3E}">
        <p14:creationId xmlns:p14="http://schemas.microsoft.com/office/powerpoint/2010/main" val="371029601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40C45-5294-A830-0467-8924E2AA9D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46B748-E782-610A-241C-6A54129075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C64E7E-2F9D-FDBF-E29C-4E6C3080E38B}"/>
              </a:ext>
            </a:extLst>
          </p:cNvPr>
          <p:cNvSpPr>
            <a:spLocks noGrp="1"/>
          </p:cNvSpPr>
          <p:nvPr>
            <p:ph type="dt" sz="half" idx="10"/>
          </p:nvPr>
        </p:nvSpPr>
        <p:spPr/>
        <p:txBody>
          <a:bodyPr/>
          <a:lstStyle/>
          <a:p>
            <a:fld id="{1D8BD707-D9CF-40AE-B4C6-C98DA3205C09}" type="datetimeFigureOut">
              <a:rPr lang="en-US" smtClean="0"/>
              <a:t>4/28/2026</a:t>
            </a:fld>
            <a:endParaRPr lang="en-US"/>
          </a:p>
        </p:txBody>
      </p:sp>
      <p:sp>
        <p:nvSpPr>
          <p:cNvPr id="5" name="Footer Placeholder 4">
            <a:extLst>
              <a:ext uri="{FF2B5EF4-FFF2-40B4-BE49-F238E27FC236}">
                <a16:creationId xmlns:a16="http://schemas.microsoft.com/office/drawing/2014/main" id="{638D03FE-9208-3E44-1A04-722343DC7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80A116-0930-4358-0D7C-BD9E3EB482A2}"/>
              </a:ext>
            </a:extLst>
          </p:cNvPr>
          <p:cNvSpPr>
            <a:spLocks noGrp="1"/>
          </p:cNvSpPr>
          <p:nvPr>
            <p:ph type="sldNum" sz="quarter" idx="12"/>
          </p:nvPr>
        </p:nvSpPr>
        <p:spPr/>
        <p:txBody>
          <a:bodyPr/>
          <a:lstStyle/>
          <a:p>
            <a:pPr marL="12700">
              <a:lnSpc>
                <a:spcPts val="1330"/>
              </a:lnSpc>
            </a:pPr>
            <a:fld id="{81D60167-4931-47E6-BA6A-407CBD079E47}" type="slidenum">
              <a:rPr lang="en-US" spc="-25" smtClean="0"/>
              <a:t>‹#›</a:t>
            </a:fld>
            <a:endParaRPr lang="en-US" spc="-25" dirty="0"/>
          </a:p>
        </p:txBody>
      </p:sp>
    </p:spTree>
    <p:extLst>
      <p:ext uri="{BB962C8B-B14F-4D97-AF65-F5344CB8AC3E}">
        <p14:creationId xmlns:p14="http://schemas.microsoft.com/office/powerpoint/2010/main" val="3765739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352EB-06FC-DC68-BC7B-EDF66E5016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641AF4-1501-0787-77C1-1F8DB61361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8D5281-E128-F059-CB3D-32D904AF4975}"/>
              </a:ext>
            </a:extLst>
          </p:cNvPr>
          <p:cNvSpPr>
            <a:spLocks noGrp="1"/>
          </p:cNvSpPr>
          <p:nvPr>
            <p:ph type="dt" sz="half" idx="10"/>
          </p:nvPr>
        </p:nvSpPr>
        <p:spPr/>
        <p:txBody>
          <a:bodyPr/>
          <a:lstStyle/>
          <a:p>
            <a:fld id="{1D8BD707-D9CF-40AE-B4C6-C98DA3205C09}" type="datetimeFigureOut">
              <a:rPr lang="en-US" smtClean="0"/>
              <a:t>4/28/2026</a:t>
            </a:fld>
            <a:endParaRPr lang="en-US"/>
          </a:p>
        </p:txBody>
      </p:sp>
      <p:sp>
        <p:nvSpPr>
          <p:cNvPr id="5" name="Footer Placeholder 4">
            <a:extLst>
              <a:ext uri="{FF2B5EF4-FFF2-40B4-BE49-F238E27FC236}">
                <a16:creationId xmlns:a16="http://schemas.microsoft.com/office/drawing/2014/main" id="{3F0A3821-6279-BFCD-5660-5583487760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071EB3-7CD3-9D80-AC93-691D4E676C4A}"/>
              </a:ext>
            </a:extLst>
          </p:cNvPr>
          <p:cNvSpPr>
            <a:spLocks noGrp="1"/>
          </p:cNvSpPr>
          <p:nvPr>
            <p:ph type="sldNum" sz="quarter" idx="12"/>
          </p:nvPr>
        </p:nvSpPr>
        <p:spPr/>
        <p:txBody>
          <a:bodyPr/>
          <a:lstStyle/>
          <a:p>
            <a:pPr marL="12700">
              <a:lnSpc>
                <a:spcPts val="1330"/>
              </a:lnSpc>
            </a:pPr>
            <a:fld id="{81D60167-4931-47E6-BA6A-407CBD079E47}" type="slidenum">
              <a:rPr lang="en-US" spc="-25" smtClean="0"/>
              <a:t>‹#›</a:t>
            </a:fld>
            <a:endParaRPr lang="en-US" spc="-25" dirty="0"/>
          </a:p>
        </p:txBody>
      </p:sp>
    </p:spTree>
    <p:extLst>
      <p:ext uri="{BB962C8B-B14F-4D97-AF65-F5344CB8AC3E}">
        <p14:creationId xmlns:p14="http://schemas.microsoft.com/office/powerpoint/2010/main" val="738387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E31BD1-D0B8-2AA2-4173-68E0E351A6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E388F0-322E-9088-B901-E40CF00774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87903C-D161-3A61-DD4A-EE75F99234AC}"/>
              </a:ext>
            </a:extLst>
          </p:cNvPr>
          <p:cNvSpPr>
            <a:spLocks noGrp="1"/>
          </p:cNvSpPr>
          <p:nvPr>
            <p:ph type="dt" sz="half" idx="10"/>
          </p:nvPr>
        </p:nvSpPr>
        <p:spPr/>
        <p:txBody>
          <a:bodyPr/>
          <a:lstStyle/>
          <a:p>
            <a:fld id="{1D8BD707-D9CF-40AE-B4C6-C98DA3205C09}" type="datetimeFigureOut">
              <a:rPr lang="en-US" smtClean="0"/>
              <a:t>4/28/2026</a:t>
            </a:fld>
            <a:endParaRPr lang="en-US"/>
          </a:p>
        </p:txBody>
      </p:sp>
      <p:sp>
        <p:nvSpPr>
          <p:cNvPr id="5" name="Footer Placeholder 4">
            <a:extLst>
              <a:ext uri="{FF2B5EF4-FFF2-40B4-BE49-F238E27FC236}">
                <a16:creationId xmlns:a16="http://schemas.microsoft.com/office/drawing/2014/main" id="{A6CFB56B-B846-EE8C-D959-3AB2E860C8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8427D3-4E5B-68B1-F2E1-5DB7D11751A2}"/>
              </a:ext>
            </a:extLst>
          </p:cNvPr>
          <p:cNvSpPr>
            <a:spLocks noGrp="1"/>
          </p:cNvSpPr>
          <p:nvPr>
            <p:ph type="sldNum" sz="quarter" idx="12"/>
          </p:nvPr>
        </p:nvSpPr>
        <p:spPr/>
        <p:txBody>
          <a:bodyPr/>
          <a:lstStyle/>
          <a:p>
            <a:pPr marL="12700">
              <a:lnSpc>
                <a:spcPts val="1330"/>
              </a:lnSpc>
            </a:pPr>
            <a:fld id="{81D60167-4931-47E6-BA6A-407CBD079E47}" type="slidenum">
              <a:rPr lang="en-US" spc="-25" smtClean="0"/>
              <a:t>‹#›</a:t>
            </a:fld>
            <a:endParaRPr lang="en-US" spc="-25" dirty="0"/>
          </a:p>
        </p:txBody>
      </p:sp>
    </p:spTree>
    <p:extLst>
      <p:ext uri="{BB962C8B-B14F-4D97-AF65-F5344CB8AC3E}">
        <p14:creationId xmlns:p14="http://schemas.microsoft.com/office/powerpoint/2010/main" val="2672771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FACFB-6D66-DA7A-7914-0CF647B0EDD8}"/>
              </a:ext>
            </a:extLst>
          </p:cNvPr>
          <p:cNvSpPr>
            <a:spLocks noGrp="1"/>
          </p:cNvSpPr>
          <p:nvPr>
            <p:ph type="title"/>
          </p:nvPr>
        </p:nvSpPr>
        <p:spPr>
          <a:xfrm>
            <a:off x="152400" y="990600"/>
            <a:ext cx="6576159" cy="613309"/>
          </a:xfrm>
        </p:spPr>
        <p:txBody>
          <a:bodyPr wrap="none" lIns="0" tIns="0" rIns="0" bIns="0">
            <a:spAutoFit/>
          </a:bodyPr>
          <a:lstStyle>
            <a:lvl1pPr>
              <a:defRPr>
                <a:solidFill>
                  <a:schemeClr val="accent4"/>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6B3CED3-7EA3-B651-11C1-C445A712A15D}"/>
              </a:ext>
            </a:extLst>
          </p:cNvPr>
          <p:cNvSpPr>
            <a:spLocks noGrp="1"/>
          </p:cNvSpPr>
          <p:nvPr>
            <p:ph idx="1"/>
          </p:nvPr>
        </p:nvSpPr>
        <p:spPr>
          <a:xfrm>
            <a:off x="838200" y="2608926"/>
            <a:ext cx="10515600" cy="2246769"/>
          </a:xfrm>
        </p:spPr>
        <p:txBody>
          <a:bodyPr anchor="ctr" anchorCtr="0">
            <a:spAutoFit/>
          </a:bodyPr>
          <a:lstStyle>
            <a:lvl1pPr marL="457200" indent="-457200">
              <a:lnSpc>
                <a:spcPct val="100000"/>
              </a:lnSpc>
              <a:spcBef>
                <a:spcPts val="0"/>
              </a:spcBef>
              <a:spcAft>
                <a:spcPts val="600"/>
              </a:spcAft>
              <a:buFont typeface="Courier New" panose="02070309020205020404" pitchFamily="49" charset="0"/>
              <a:buChar char="o"/>
              <a:defRPr sz="2400" baseline="0">
                <a:solidFill>
                  <a:schemeClr val="bg2">
                    <a:lumMod val="10000"/>
                  </a:schemeClr>
                </a:solidFill>
              </a:defRPr>
            </a:lvl1pPr>
            <a:lvl2pPr marL="914400" indent="-457200">
              <a:lnSpc>
                <a:spcPct val="100000"/>
              </a:lnSpc>
              <a:spcBef>
                <a:spcPts val="0"/>
              </a:spcBef>
              <a:spcAft>
                <a:spcPts val="600"/>
              </a:spcAft>
              <a:buFont typeface="Wingdings" panose="05000000000000000000" pitchFamily="2" charset="2"/>
              <a:buChar char="§"/>
              <a:defRPr sz="2400" baseline="0">
                <a:solidFill>
                  <a:schemeClr val="bg2">
                    <a:lumMod val="10000"/>
                  </a:schemeClr>
                </a:solidFill>
              </a:defRPr>
            </a:lvl2pPr>
            <a:lvl3pPr marL="1371600" indent="-457200">
              <a:lnSpc>
                <a:spcPct val="100000"/>
              </a:lnSpc>
              <a:spcBef>
                <a:spcPts val="0"/>
              </a:spcBef>
              <a:spcAft>
                <a:spcPts val="600"/>
              </a:spcAft>
              <a:buFont typeface="Arial" panose="020B0604020202020204" pitchFamily="34" charset="0"/>
              <a:buChar char="•"/>
              <a:defRPr sz="2400" baseline="0">
                <a:solidFill>
                  <a:schemeClr val="bg2">
                    <a:lumMod val="10000"/>
                  </a:schemeClr>
                </a:solidFill>
              </a:defRPr>
            </a:lvl3pPr>
            <a:lvl4pPr marL="1828800" indent="-457200">
              <a:lnSpc>
                <a:spcPct val="100000"/>
              </a:lnSpc>
              <a:spcBef>
                <a:spcPts val="0"/>
              </a:spcBef>
              <a:spcAft>
                <a:spcPts val="600"/>
              </a:spcAft>
              <a:buFont typeface="Wingdings" panose="05000000000000000000" pitchFamily="2" charset="2"/>
              <a:buChar char="ü"/>
              <a:defRPr sz="2400" baseline="0">
                <a:solidFill>
                  <a:schemeClr val="bg2">
                    <a:lumMod val="10000"/>
                  </a:schemeClr>
                </a:solidFill>
              </a:defRPr>
            </a:lvl4pPr>
            <a:lvl5pPr marL="2286000" indent="-457200">
              <a:lnSpc>
                <a:spcPct val="100000"/>
              </a:lnSpc>
              <a:spcBef>
                <a:spcPts val="0"/>
              </a:spcBef>
              <a:spcAft>
                <a:spcPts val="600"/>
              </a:spcAft>
              <a:buFont typeface="Wingdings" panose="05000000000000000000" pitchFamily="2" charset="2"/>
              <a:buChar char="Ø"/>
              <a:defRPr sz="2400" baseline="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75013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76432-B21B-1920-A571-DA6C56B700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3FAF62-9F35-C0D9-9C40-BFCCDC9DF1A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6563DD-05D4-C46A-FE1A-EDA692F26D2C}"/>
              </a:ext>
            </a:extLst>
          </p:cNvPr>
          <p:cNvSpPr>
            <a:spLocks noGrp="1"/>
          </p:cNvSpPr>
          <p:nvPr>
            <p:ph type="dt" sz="half" idx="10"/>
          </p:nvPr>
        </p:nvSpPr>
        <p:spPr/>
        <p:txBody>
          <a:bodyPr/>
          <a:lstStyle/>
          <a:p>
            <a:fld id="{1D8BD707-D9CF-40AE-B4C6-C98DA3205C09}" type="datetimeFigureOut">
              <a:rPr lang="en-US" smtClean="0"/>
              <a:t>4/28/2026</a:t>
            </a:fld>
            <a:endParaRPr lang="en-US"/>
          </a:p>
        </p:txBody>
      </p:sp>
      <p:sp>
        <p:nvSpPr>
          <p:cNvPr id="5" name="Footer Placeholder 4">
            <a:extLst>
              <a:ext uri="{FF2B5EF4-FFF2-40B4-BE49-F238E27FC236}">
                <a16:creationId xmlns:a16="http://schemas.microsoft.com/office/drawing/2014/main" id="{54F13E53-B8A9-FB65-9044-28FF7ADB9D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2D636E-B14B-50B4-3563-AA59608171D1}"/>
              </a:ext>
            </a:extLst>
          </p:cNvPr>
          <p:cNvSpPr>
            <a:spLocks noGrp="1"/>
          </p:cNvSpPr>
          <p:nvPr>
            <p:ph type="sldNum" sz="quarter" idx="12"/>
          </p:nvPr>
        </p:nvSpPr>
        <p:spPr/>
        <p:txBody>
          <a:bodyPr/>
          <a:lstStyle/>
          <a:p>
            <a:pPr marL="12700">
              <a:lnSpc>
                <a:spcPts val="1330"/>
              </a:lnSpc>
            </a:pPr>
            <a:fld id="{81D60167-4931-47E6-BA6A-407CBD079E47}" type="slidenum">
              <a:rPr lang="en-US" spc="-25" smtClean="0"/>
              <a:t>‹#›</a:t>
            </a:fld>
            <a:endParaRPr lang="en-US" spc="-25" dirty="0"/>
          </a:p>
        </p:txBody>
      </p:sp>
    </p:spTree>
    <p:extLst>
      <p:ext uri="{BB962C8B-B14F-4D97-AF65-F5344CB8AC3E}">
        <p14:creationId xmlns:p14="http://schemas.microsoft.com/office/powerpoint/2010/main" val="179456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24A23-3A4B-9B44-9BC8-8C1186A911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C73DE4-A930-CB0E-F35F-DE94B248AE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90A84C-8F70-484D-64E9-E934EDB23A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F257B2-23A2-F2E2-C515-2D7A8D35D8C3}"/>
              </a:ext>
            </a:extLst>
          </p:cNvPr>
          <p:cNvSpPr>
            <a:spLocks noGrp="1"/>
          </p:cNvSpPr>
          <p:nvPr>
            <p:ph type="dt" sz="half" idx="10"/>
          </p:nvPr>
        </p:nvSpPr>
        <p:spPr/>
        <p:txBody>
          <a:bodyPr/>
          <a:lstStyle/>
          <a:p>
            <a:fld id="{1D8BD707-D9CF-40AE-B4C6-C98DA3205C09}" type="datetimeFigureOut">
              <a:rPr lang="en-US" smtClean="0"/>
              <a:t>4/28/2026</a:t>
            </a:fld>
            <a:endParaRPr lang="en-US"/>
          </a:p>
        </p:txBody>
      </p:sp>
      <p:sp>
        <p:nvSpPr>
          <p:cNvPr id="6" name="Footer Placeholder 5">
            <a:extLst>
              <a:ext uri="{FF2B5EF4-FFF2-40B4-BE49-F238E27FC236}">
                <a16:creationId xmlns:a16="http://schemas.microsoft.com/office/drawing/2014/main" id="{A7B3A167-E1DD-B997-B1FE-0EE10F2E15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53C63C-5AA4-A6DF-9757-2F478881D94D}"/>
              </a:ext>
            </a:extLst>
          </p:cNvPr>
          <p:cNvSpPr>
            <a:spLocks noGrp="1"/>
          </p:cNvSpPr>
          <p:nvPr>
            <p:ph type="sldNum" sz="quarter" idx="12"/>
          </p:nvPr>
        </p:nvSpPr>
        <p:spPr/>
        <p:txBody>
          <a:bodyPr/>
          <a:lstStyle/>
          <a:p>
            <a:pPr marL="12700">
              <a:lnSpc>
                <a:spcPts val="1330"/>
              </a:lnSpc>
            </a:pPr>
            <a:fld id="{81D60167-4931-47E6-BA6A-407CBD079E47}" type="slidenum">
              <a:rPr lang="en-US" spc="-25" smtClean="0"/>
              <a:t>‹#›</a:t>
            </a:fld>
            <a:endParaRPr lang="en-US" spc="-25" dirty="0"/>
          </a:p>
        </p:txBody>
      </p:sp>
    </p:spTree>
    <p:extLst>
      <p:ext uri="{BB962C8B-B14F-4D97-AF65-F5344CB8AC3E}">
        <p14:creationId xmlns:p14="http://schemas.microsoft.com/office/powerpoint/2010/main" val="1116641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2C307-B415-8253-3F07-1D1971A49C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A8B028-9953-FF1C-7788-BB5EF6FB12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C3B82B-E947-DA6D-F100-9A6C80CFFE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FBFCC29-2985-2CAF-578A-7E8547E1CE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F3B36F-C964-28EF-D49A-EF6AD17D3B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D35055-5CF2-B41A-D4BD-6F98842AE751}"/>
              </a:ext>
            </a:extLst>
          </p:cNvPr>
          <p:cNvSpPr>
            <a:spLocks noGrp="1"/>
          </p:cNvSpPr>
          <p:nvPr>
            <p:ph type="dt" sz="half" idx="10"/>
          </p:nvPr>
        </p:nvSpPr>
        <p:spPr/>
        <p:txBody>
          <a:bodyPr/>
          <a:lstStyle/>
          <a:p>
            <a:fld id="{1D8BD707-D9CF-40AE-B4C6-C98DA3205C09}" type="datetimeFigureOut">
              <a:rPr lang="en-US" smtClean="0"/>
              <a:t>4/28/2026</a:t>
            </a:fld>
            <a:endParaRPr lang="en-US"/>
          </a:p>
        </p:txBody>
      </p:sp>
      <p:sp>
        <p:nvSpPr>
          <p:cNvPr id="8" name="Footer Placeholder 7">
            <a:extLst>
              <a:ext uri="{FF2B5EF4-FFF2-40B4-BE49-F238E27FC236}">
                <a16:creationId xmlns:a16="http://schemas.microsoft.com/office/drawing/2014/main" id="{37AE65D3-AD4E-A883-B50A-FCE1694902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9130A5-B836-7BC4-D7C0-A4C74E2390F1}"/>
              </a:ext>
            </a:extLst>
          </p:cNvPr>
          <p:cNvSpPr>
            <a:spLocks noGrp="1"/>
          </p:cNvSpPr>
          <p:nvPr>
            <p:ph type="sldNum" sz="quarter" idx="12"/>
          </p:nvPr>
        </p:nvSpPr>
        <p:spPr/>
        <p:txBody>
          <a:bodyPr/>
          <a:lstStyle/>
          <a:p>
            <a:pPr marL="12700">
              <a:lnSpc>
                <a:spcPts val="1330"/>
              </a:lnSpc>
            </a:pPr>
            <a:fld id="{81D60167-4931-47E6-BA6A-407CBD079E47}" type="slidenum">
              <a:rPr lang="en-US" spc="-25" smtClean="0"/>
              <a:t>‹#›</a:t>
            </a:fld>
            <a:endParaRPr lang="en-US" spc="-25" dirty="0"/>
          </a:p>
        </p:txBody>
      </p:sp>
    </p:spTree>
    <p:extLst>
      <p:ext uri="{BB962C8B-B14F-4D97-AF65-F5344CB8AC3E}">
        <p14:creationId xmlns:p14="http://schemas.microsoft.com/office/powerpoint/2010/main" val="3622544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6DDFB-35B4-BDA2-6994-779DEAEE00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7691DE-AD05-AD2E-0FCD-834674F61901}"/>
              </a:ext>
            </a:extLst>
          </p:cNvPr>
          <p:cNvSpPr>
            <a:spLocks noGrp="1"/>
          </p:cNvSpPr>
          <p:nvPr>
            <p:ph type="dt" sz="half" idx="10"/>
          </p:nvPr>
        </p:nvSpPr>
        <p:spPr/>
        <p:txBody>
          <a:bodyPr/>
          <a:lstStyle/>
          <a:p>
            <a:fld id="{1D8BD707-D9CF-40AE-B4C6-C98DA3205C09}" type="datetimeFigureOut">
              <a:rPr lang="en-US" smtClean="0"/>
              <a:t>4/28/2026</a:t>
            </a:fld>
            <a:endParaRPr lang="en-US"/>
          </a:p>
        </p:txBody>
      </p:sp>
      <p:sp>
        <p:nvSpPr>
          <p:cNvPr id="4" name="Footer Placeholder 3">
            <a:extLst>
              <a:ext uri="{FF2B5EF4-FFF2-40B4-BE49-F238E27FC236}">
                <a16:creationId xmlns:a16="http://schemas.microsoft.com/office/drawing/2014/main" id="{F587F8DF-789A-CA55-7EFE-9328DEEBF1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53A801-589E-CFA2-FAFA-1D9B03A8AE0E}"/>
              </a:ext>
            </a:extLst>
          </p:cNvPr>
          <p:cNvSpPr>
            <a:spLocks noGrp="1"/>
          </p:cNvSpPr>
          <p:nvPr>
            <p:ph type="sldNum" sz="quarter" idx="12"/>
          </p:nvPr>
        </p:nvSpPr>
        <p:spPr/>
        <p:txBody>
          <a:bodyPr/>
          <a:lstStyle/>
          <a:p>
            <a:pPr marL="12700">
              <a:lnSpc>
                <a:spcPts val="1330"/>
              </a:lnSpc>
            </a:pPr>
            <a:fld id="{81D60167-4931-47E6-BA6A-407CBD079E47}" type="slidenum">
              <a:rPr lang="en-US" spc="-25" smtClean="0"/>
              <a:t>‹#›</a:t>
            </a:fld>
            <a:endParaRPr lang="en-US" spc="-25" dirty="0"/>
          </a:p>
        </p:txBody>
      </p:sp>
    </p:spTree>
    <p:extLst>
      <p:ext uri="{BB962C8B-B14F-4D97-AF65-F5344CB8AC3E}">
        <p14:creationId xmlns:p14="http://schemas.microsoft.com/office/powerpoint/2010/main" val="646183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913AF1-2C8A-BCA7-F497-FFC53ED0F5B9}"/>
              </a:ext>
            </a:extLst>
          </p:cNvPr>
          <p:cNvSpPr>
            <a:spLocks noGrp="1"/>
          </p:cNvSpPr>
          <p:nvPr>
            <p:ph type="dt" sz="half" idx="10"/>
          </p:nvPr>
        </p:nvSpPr>
        <p:spPr/>
        <p:txBody>
          <a:bodyPr/>
          <a:lstStyle/>
          <a:p>
            <a:fld id="{1D8BD707-D9CF-40AE-B4C6-C98DA3205C09}" type="datetimeFigureOut">
              <a:rPr lang="en-US" smtClean="0"/>
              <a:t>4/28/2026</a:t>
            </a:fld>
            <a:endParaRPr lang="en-US"/>
          </a:p>
        </p:txBody>
      </p:sp>
      <p:sp>
        <p:nvSpPr>
          <p:cNvPr id="3" name="Footer Placeholder 2">
            <a:extLst>
              <a:ext uri="{FF2B5EF4-FFF2-40B4-BE49-F238E27FC236}">
                <a16:creationId xmlns:a16="http://schemas.microsoft.com/office/drawing/2014/main" id="{212F54EF-CE3B-A7E4-9894-411D9198A2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C7578B-1E98-E7AE-FFFA-667B8B23563B}"/>
              </a:ext>
            </a:extLst>
          </p:cNvPr>
          <p:cNvSpPr>
            <a:spLocks noGrp="1"/>
          </p:cNvSpPr>
          <p:nvPr>
            <p:ph type="sldNum" sz="quarter" idx="12"/>
          </p:nvPr>
        </p:nvSpPr>
        <p:spPr/>
        <p:txBody>
          <a:bodyPr/>
          <a:lstStyle/>
          <a:p>
            <a:pPr marL="12700">
              <a:lnSpc>
                <a:spcPts val="1330"/>
              </a:lnSpc>
            </a:pPr>
            <a:fld id="{81D60167-4931-47E6-BA6A-407CBD079E47}" type="slidenum">
              <a:rPr lang="en-US" spc="-25" smtClean="0"/>
              <a:t>‹#›</a:t>
            </a:fld>
            <a:endParaRPr lang="en-US" spc="-25" dirty="0"/>
          </a:p>
        </p:txBody>
      </p:sp>
    </p:spTree>
    <p:extLst>
      <p:ext uri="{BB962C8B-B14F-4D97-AF65-F5344CB8AC3E}">
        <p14:creationId xmlns:p14="http://schemas.microsoft.com/office/powerpoint/2010/main" val="3336707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F0033-600D-B4C0-00C1-32F1FCC2C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AC5A6D-4C56-01BD-3C7D-260B355785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1E1578-8D5B-040F-66A5-E47AEA029B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A92A4C-0806-D1B8-DE3C-2BCCA75B0FB1}"/>
              </a:ext>
            </a:extLst>
          </p:cNvPr>
          <p:cNvSpPr>
            <a:spLocks noGrp="1"/>
          </p:cNvSpPr>
          <p:nvPr>
            <p:ph type="dt" sz="half" idx="10"/>
          </p:nvPr>
        </p:nvSpPr>
        <p:spPr/>
        <p:txBody>
          <a:bodyPr/>
          <a:lstStyle/>
          <a:p>
            <a:fld id="{1D8BD707-D9CF-40AE-B4C6-C98DA3205C09}" type="datetimeFigureOut">
              <a:rPr lang="en-US" smtClean="0"/>
              <a:t>4/28/2026</a:t>
            </a:fld>
            <a:endParaRPr lang="en-US"/>
          </a:p>
        </p:txBody>
      </p:sp>
      <p:sp>
        <p:nvSpPr>
          <p:cNvPr id="6" name="Footer Placeholder 5">
            <a:extLst>
              <a:ext uri="{FF2B5EF4-FFF2-40B4-BE49-F238E27FC236}">
                <a16:creationId xmlns:a16="http://schemas.microsoft.com/office/drawing/2014/main" id="{D6E5A81C-5862-9301-76F9-CEE1C4B21B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07ADD9-AAAE-2359-80E3-C455A09E2F65}"/>
              </a:ext>
            </a:extLst>
          </p:cNvPr>
          <p:cNvSpPr>
            <a:spLocks noGrp="1"/>
          </p:cNvSpPr>
          <p:nvPr>
            <p:ph type="sldNum" sz="quarter" idx="12"/>
          </p:nvPr>
        </p:nvSpPr>
        <p:spPr/>
        <p:txBody>
          <a:bodyPr/>
          <a:lstStyle/>
          <a:p>
            <a:pPr marL="12700">
              <a:lnSpc>
                <a:spcPts val="1330"/>
              </a:lnSpc>
            </a:pPr>
            <a:fld id="{81D60167-4931-47E6-BA6A-407CBD079E47}" type="slidenum">
              <a:rPr lang="en-US" spc="-25" smtClean="0"/>
              <a:t>‹#›</a:t>
            </a:fld>
            <a:endParaRPr lang="en-US" spc="-25" dirty="0"/>
          </a:p>
        </p:txBody>
      </p:sp>
    </p:spTree>
    <p:extLst>
      <p:ext uri="{BB962C8B-B14F-4D97-AF65-F5344CB8AC3E}">
        <p14:creationId xmlns:p14="http://schemas.microsoft.com/office/powerpoint/2010/main" val="4072542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B5761-F8A4-31A4-B356-82028EB961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36FB3B-F2A7-6083-96DB-EF3AC7A4C1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37EB61-6CF5-99DF-386D-E89B9138FB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4C9E93-36EE-1E7E-AFF9-448654AFBD93}"/>
              </a:ext>
            </a:extLst>
          </p:cNvPr>
          <p:cNvSpPr>
            <a:spLocks noGrp="1"/>
          </p:cNvSpPr>
          <p:nvPr>
            <p:ph type="dt" sz="half" idx="10"/>
          </p:nvPr>
        </p:nvSpPr>
        <p:spPr/>
        <p:txBody>
          <a:bodyPr/>
          <a:lstStyle/>
          <a:p>
            <a:fld id="{1D8BD707-D9CF-40AE-B4C6-C98DA3205C09}" type="datetimeFigureOut">
              <a:rPr lang="en-US" smtClean="0"/>
              <a:t>4/28/2026</a:t>
            </a:fld>
            <a:endParaRPr lang="en-US"/>
          </a:p>
        </p:txBody>
      </p:sp>
      <p:sp>
        <p:nvSpPr>
          <p:cNvPr id="6" name="Footer Placeholder 5">
            <a:extLst>
              <a:ext uri="{FF2B5EF4-FFF2-40B4-BE49-F238E27FC236}">
                <a16:creationId xmlns:a16="http://schemas.microsoft.com/office/drawing/2014/main" id="{C5F34C11-D1F7-8CFC-80BB-0F65A85273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87516B-AB67-3AC5-497B-A46D810430FC}"/>
              </a:ext>
            </a:extLst>
          </p:cNvPr>
          <p:cNvSpPr>
            <a:spLocks noGrp="1"/>
          </p:cNvSpPr>
          <p:nvPr>
            <p:ph type="sldNum" sz="quarter" idx="12"/>
          </p:nvPr>
        </p:nvSpPr>
        <p:spPr/>
        <p:txBody>
          <a:bodyPr/>
          <a:lstStyle/>
          <a:p>
            <a:pPr marL="12700">
              <a:lnSpc>
                <a:spcPts val="1330"/>
              </a:lnSpc>
            </a:pPr>
            <a:fld id="{81D60167-4931-47E6-BA6A-407CBD079E47}" type="slidenum">
              <a:rPr lang="en-US" spc="-25" smtClean="0"/>
              <a:t>‹#›</a:t>
            </a:fld>
            <a:endParaRPr lang="en-US" spc="-25" dirty="0"/>
          </a:p>
        </p:txBody>
      </p:sp>
    </p:spTree>
    <p:extLst>
      <p:ext uri="{BB962C8B-B14F-4D97-AF65-F5344CB8AC3E}">
        <p14:creationId xmlns:p14="http://schemas.microsoft.com/office/powerpoint/2010/main" val="4294073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99C657-C011-7591-B90F-378D7F1C0E8B}"/>
              </a:ext>
            </a:extLst>
          </p:cNvPr>
          <p:cNvSpPr>
            <a:spLocks noGrp="1"/>
          </p:cNvSpPr>
          <p:nvPr>
            <p:ph type="title"/>
          </p:nvPr>
        </p:nvSpPr>
        <p:spPr>
          <a:xfrm>
            <a:off x="838200" y="365125"/>
            <a:ext cx="10515600" cy="73152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D4019CB-51B7-F5A1-ED67-114058F40F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0DA1607-D0DA-CCC7-E19A-8B5BA8014B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D8BD707-D9CF-40AE-B4C6-C98DA3205C09}" type="datetimeFigureOut">
              <a:rPr lang="en-US" smtClean="0"/>
              <a:t>4/28/2026</a:t>
            </a:fld>
            <a:endParaRPr lang="en-US"/>
          </a:p>
        </p:txBody>
      </p:sp>
      <p:sp>
        <p:nvSpPr>
          <p:cNvPr id="5" name="Footer Placeholder 4">
            <a:extLst>
              <a:ext uri="{FF2B5EF4-FFF2-40B4-BE49-F238E27FC236}">
                <a16:creationId xmlns:a16="http://schemas.microsoft.com/office/drawing/2014/main" id="{5BA706BA-30D8-9161-F7E5-F400637D77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A0F0C02-8F5D-A6FB-DDA7-47D6616144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12700">
              <a:lnSpc>
                <a:spcPts val="1330"/>
              </a:lnSpc>
            </a:pPr>
            <a:fld id="{81D60167-4931-47E6-BA6A-407CBD079E47}" type="slidenum">
              <a:rPr lang="en-US" spc="-25" smtClean="0"/>
              <a:t>‹#›</a:t>
            </a:fld>
            <a:endParaRPr lang="en-US" spc="-25" dirty="0"/>
          </a:p>
        </p:txBody>
      </p:sp>
    </p:spTree>
    <p:extLst>
      <p:ext uri="{BB962C8B-B14F-4D97-AF65-F5344CB8AC3E}">
        <p14:creationId xmlns:p14="http://schemas.microsoft.com/office/powerpoint/2010/main" val="299002349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b="1" kern="1200">
          <a:solidFill>
            <a:schemeClr val="accent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www.govinfo.gov/link/uscode/26/42"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5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svg"/><Relationship Id="rId1" Type="http://schemas.openxmlformats.org/officeDocument/2006/relationships/slideLayout" Target="../slideLayouts/slideLayout7.xml"/><Relationship Id="rId6" Type="http://schemas.openxmlformats.org/officeDocument/2006/relationships/hyperlink" Target="mailto:jamie.bouie@mshc.com" TargetMode="External"/><Relationship Id="rId5" Type="http://schemas.openxmlformats.org/officeDocument/2006/relationships/image" Target="../media/image24.svg"/><Relationship Id="rId4" Type="http://schemas.openxmlformats.org/officeDocument/2006/relationships/image" Target="../media/image23.sv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 logo&#10;&#10;AI-generated content may be incorrect.">
            <a:extLst>
              <a:ext uri="{FF2B5EF4-FFF2-40B4-BE49-F238E27FC236}">
                <a16:creationId xmlns:a16="http://schemas.microsoft.com/office/drawing/2014/main" id="{15D7C4C1-7A74-247F-A433-C320503322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7899" y="0"/>
            <a:ext cx="8028492" cy="6858000"/>
          </a:xfrm>
          <a:prstGeom prst="rect">
            <a:avLst/>
          </a:prstGeom>
        </p:spPr>
      </p:pic>
      <p:pic>
        <p:nvPicPr>
          <p:cNvPr id="6" name="Picture 5" descr="Icon&#10;&#10;AI-generated content may be incorrect.">
            <a:extLst>
              <a:ext uri="{FF2B5EF4-FFF2-40B4-BE49-F238E27FC236}">
                <a16:creationId xmlns:a16="http://schemas.microsoft.com/office/drawing/2014/main" id="{0B27B123-E9BD-C88E-0A4F-04D9BACC7D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8860" y="11229"/>
            <a:ext cx="8028492" cy="6858000"/>
          </a:xfrm>
          <a:prstGeom prst="rect">
            <a:avLst/>
          </a:prstGeom>
        </p:spPr>
      </p:pic>
      <p:pic>
        <p:nvPicPr>
          <p:cNvPr id="7" name="Picture 6" descr="A picture containing text&#10;&#10;AI-generated content may be incorrect.">
            <a:extLst>
              <a:ext uri="{FF2B5EF4-FFF2-40B4-BE49-F238E27FC236}">
                <a16:creationId xmlns:a16="http://schemas.microsoft.com/office/drawing/2014/main" id="{45786371-2950-389A-832B-31A777A255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6937" y="0"/>
            <a:ext cx="8028492" cy="6858000"/>
          </a:xfrm>
          <a:prstGeom prst="rect">
            <a:avLst/>
          </a:prstGeom>
        </p:spPr>
      </p:pic>
      <p:pic>
        <p:nvPicPr>
          <p:cNvPr id="2" name="Picture 1">
            <a:extLst>
              <a:ext uri="{FF2B5EF4-FFF2-40B4-BE49-F238E27FC236}">
                <a16:creationId xmlns:a16="http://schemas.microsoft.com/office/drawing/2014/main" id="{7EB8E860-D974-10FE-E710-70CF6BBF0D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5975" y="0"/>
            <a:ext cx="8028492" cy="6858000"/>
          </a:xfrm>
          <a:prstGeom prst="rect">
            <a:avLst/>
          </a:prstGeom>
        </p:spPr>
      </p:pic>
      <p:pic>
        <p:nvPicPr>
          <p:cNvPr id="3" name="Picture 2">
            <a:extLst>
              <a:ext uri="{FF2B5EF4-FFF2-40B4-BE49-F238E27FC236}">
                <a16:creationId xmlns:a16="http://schemas.microsoft.com/office/drawing/2014/main" id="{08BB63DD-54D3-7CDC-C404-16AA608A64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9573751" y="-2204206"/>
            <a:ext cx="4419517" cy="6309140"/>
          </a:xfrm>
          <a:prstGeom prst="rect">
            <a:avLst/>
          </a:prstGeom>
        </p:spPr>
      </p:pic>
      <p:pic>
        <p:nvPicPr>
          <p:cNvPr id="4" name="Picture 3" descr="A picture containing orange, outdoor object&#10;&#10;AI-generated content may be incorrect.">
            <a:extLst>
              <a:ext uri="{FF2B5EF4-FFF2-40B4-BE49-F238E27FC236}">
                <a16:creationId xmlns:a16="http://schemas.microsoft.com/office/drawing/2014/main" id="{4997C13F-799E-DB47-8CAC-67B833676A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992009" y="2205452"/>
            <a:ext cx="4465629" cy="6374970"/>
          </a:xfrm>
          <a:prstGeom prst="rect">
            <a:avLst/>
          </a:prstGeom>
        </p:spPr>
      </p:pic>
    </p:spTree>
    <p:extLst>
      <p:ext uri="{BB962C8B-B14F-4D97-AF65-F5344CB8AC3E}">
        <p14:creationId xmlns:p14="http://schemas.microsoft.com/office/powerpoint/2010/main" val="209386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42" presetClass="entr" presetSubtype="0" fill="hold" nodeType="withEffect">
                                  <p:stCondLst>
                                    <p:cond delay="15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par>
                                <p:cTn id="19" presetID="31" presetClass="entr" presetSubtype="0" fill="hold" nodeType="withEffect">
                                  <p:stCondLst>
                                    <p:cond delay="1000"/>
                                  </p:stCondLst>
                                  <p:childTnLst>
                                    <p:set>
                                      <p:cBhvr>
                                        <p:cTn id="20" dur="1" fill="hold">
                                          <p:stCondLst>
                                            <p:cond delay="0"/>
                                          </p:stCondLst>
                                        </p:cTn>
                                        <p:tgtEl>
                                          <p:spTgt spid="6"/>
                                        </p:tgtEl>
                                        <p:attrNameLst>
                                          <p:attrName>style.visibility</p:attrName>
                                        </p:attrNameLst>
                                      </p:cBhvr>
                                      <p:to>
                                        <p:strVal val="visible"/>
                                      </p:to>
                                    </p:set>
                                    <p:anim calcmode="lin" valueType="num">
                                      <p:cBhvr>
                                        <p:cTn id="21" dur="1250" fill="hold"/>
                                        <p:tgtEl>
                                          <p:spTgt spid="6"/>
                                        </p:tgtEl>
                                        <p:attrNameLst>
                                          <p:attrName>ppt_w</p:attrName>
                                        </p:attrNameLst>
                                      </p:cBhvr>
                                      <p:tavLst>
                                        <p:tav tm="0">
                                          <p:val>
                                            <p:fltVal val="0"/>
                                          </p:val>
                                        </p:tav>
                                        <p:tav tm="100000">
                                          <p:val>
                                            <p:strVal val="#ppt_w"/>
                                          </p:val>
                                        </p:tav>
                                      </p:tavLst>
                                    </p:anim>
                                    <p:anim calcmode="lin" valueType="num">
                                      <p:cBhvr>
                                        <p:cTn id="22" dur="1250" fill="hold"/>
                                        <p:tgtEl>
                                          <p:spTgt spid="6"/>
                                        </p:tgtEl>
                                        <p:attrNameLst>
                                          <p:attrName>ppt_h</p:attrName>
                                        </p:attrNameLst>
                                      </p:cBhvr>
                                      <p:tavLst>
                                        <p:tav tm="0">
                                          <p:val>
                                            <p:fltVal val="0"/>
                                          </p:val>
                                        </p:tav>
                                        <p:tav tm="100000">
                                          <p:val>
                                            <p:strVal val="#ppt_h"/>
                                          </p:val>
                                        </p:tav>
                                      </p:tavLst>
                                    </p:anim>
                                    <p:anim calcmode="lin" valueType="num">
                                      <p:cBhvr>
                                        <p:cTn id="23" dur="1250" fill="hold"/>
                                        <p:tgtEl>
                                          <p:spTgt spid="6"/>
                                        </p:tgtEl>
                                        <p:attrNameLst>
                                          <p:attrName>style.rotation</p:attrName>
                                        </p:attrNameLst>
                                      </p:cBhvr>
                                      <p:tavLst>
                                        <p:tav tm="0">
                                          <p:val>
                                            <p:fltVal val="90"/>
                                          </p:val>
                                        </p:tav>
                                        <p:tav tm="100000">
                                          <p:val>
                                            <p:fltVal val="0"/>
                                          </p:val>
                                        </p:tav>
                                      </p:tavLst>
                                    </p:anim>
                                    <p:animEffect transition="in" filter="fade">
                                      <p:cBhvr>
                                        <p:cTn id="24" dur="1250"/>
                                        <p:tgtEl>
                                          <p:spTgt spid="6"/>
                                        </p:tgtEl>
                                      </p:cBhvr>
                                    </p:animEffect>
                                  </p:childTnLst>
                                </p:cTn>
                              </p:par>
                              <p:par>
                                <p:cTn id="25" presetID="2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edge">
                                      <p:cBhvr>
                                        <p:cTn id="27"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descr="$PPTXTitle"/>
          <p:cNvSpPr txBox="1">
            <a:spLocks noGrp="1"/>
          </p:cNvSpPr>
          <p:nvPr>
            <p:ph type="title"/>
          </p:nvPr>
        </p:nvSpPr>
        <p:spPr>
          <a:xfrm>
            <a:off x="838200" y="258255"/>
            <a:ext cx="10578217" cy="566822"/>
          </a:xfrm>
        </p:spPr>
        <p:txBody>
          <a:bodyPr vert="horz" wrap="none" lIns="0" tIns="12700" rIns="0" bIns="0" rtlCol="0">
            <a:spAutoFit/>
          </a:bodyPr>
          <a:lstStyle/>
          <a:p>
            <a:r>
              <a:rPr lang="en-US" sz="4000" dirty="0"/>
              <a:t>Income Determinations: Small-Scale Rental</a:t>
            </a:r>
          </a:p>
        </p:txBody>
      </p:sp>
      <p:sp>
        <p:nvSpPr>
          <p:cNvPr id="4" name="Content Placeholder 3">
            <a:extLst>
              <a:ext uri="{FF2B5EF4-FFF2-40B4-BE49-F238E27FC236}">
                <a16:creationId xmlns:a16="http://schemas.microsoft.com/office/drawing/2014/main" id="{93E8207E-73CE-7061-9A02-9CA1A74DB73E}"/>
              </a:ext>
            </a:extLst>
          </p:cNvPr>
          <p:cNvSpPr>
            <a:spLocks noGrp="1"/>
          </p:cNvSpPr>
          <p:nvPr>
            <p:ph idx="1"/>
          </p:nvPr>
        </p:nvSpPr>
        <p:spPr>
          <a:xfrm>
            <a:off x="838200" y="2608926"/>
            <a:ext cx="10515600" cy="2246769"/>
          </a:xfrm>
        </p:spPr>
        <p:txBody>
          <a:bodyPr/>
          <a:lstStyle/>
          <a:p>
            <a:r>
              <a:rPr lang="en-US" dirty="0"/>
              <a:t>Reduces frequency of income determinations from annual to every 3 yrs</a:t>
            </a:r>
          </a:p>
          <a:p>
            <a:r>
              <a:rPr lang="en-US" dirty="0"/>
              <a:t>PJs will follow new Alternate Income Examination Cycle – chart that describes how and when income must be determined during the period of affordability</a:t>
            </a:r>
          </a:p>
          <a:p>
            <a:r>
              <a:rPr lang="en-US" dirty="0"/>
              <a:t>PJs can use any income safe harbor that applies (initial/recertifications) made by:</a:t>
            </a:r>
          </a:p>
          <a:p>
            <a:pPr lvl="1"/>
            <a:r>
              <a:rPr lang="en-US" dirty="0"/>
              <a:t>PHA, owner, or rental subsidy providers in HOME units also assisted by Federal or State project-based rental subsidy programs,</a:t>
            </a:r>
          </a:p>
          <a:p>
            <a:pPr lvl="1"/>
            <a:r>
              <a:rPr lang="en-US" dirty="0"/>
              <a:t>PHA or other providers of federal TBRA (e.g., HCV, HOPWA TBRA), and</a:t>
            </a:r>
          </a:p>
          <a:p>
            <a:pPr lvl="1"/>
            <a:r>
              <a:rPr lang="en-US" dirty="0"/>
              <a:t>Provider of other public assistance to the family (e.g., TANF, Medicaid, LIHTC, WIC, SNAP, local rental subsidy program), made within previous 12 months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742EC-AB0D-10EF-15D8-6608DE1A4AE8}"/>
            </a:ext>
          </a:extLst>
        </p:cNvPr>
        <p:cNvGrpSpPr/>
        <p:nvPr/>
      </p:nvGrpSpPr>
      <p:grpSpPr>
        <a:xfrm>
          <a:off x="0" y="0"/>
          <a:ext cx="0" cy="0"/>
          <a:chOff x="0" y="0"/>
          <a:chExt cx="0" cy="0"/>
        </a:xfrm>
      </p:grpSpPr>
      <p:sp>
        <p:nvSpPr>
          <p:cNvPr id="3" name="object 3" descr="$PPTXTitle">
            <a:extLst>
              <a:ext uri="{FF2B5EF4-FFF2-40B4-BE49-F238E27FC236}">
                <a16:creationId xmlns:a16="http://schemas.microsoft.com/office/drawing/2014/main" id="{00B8605C-6CC3-4350-20A0-C71F1C3E7485}"/>
              </a:ext>
            </a:extLst>
          </p:cNvPr>
          <p:cNvSpPr txBox="1">
            <a:spLocks noGrp="1"/>
          </p:cNvSpPr>
          <p:nvPr>
            <p:ph type="title"/>
          </p:nvPr>
        </p:nvSpPr>
        <p:spPr>
          <a:xfrm>
            <a:off x="838200" y="762000"/>
            <a:ext cx="8030193" cy="1231619"/>
          </a:xfrm>
        </p:spPr>
        <p:txBody>
          <a:bodyPr vert="horz" wrap="square" lIns="0" tIns="12700" rIns="0" bIns="0" rtlCol="0">
            <a:spAutoFit/>
          </a:bodyPr>
          <a:lstStyle/>
          <a:p>
            <a:r>
              <a:rPr lang="en-US" dirty="0"/>
              <a:t>Income Determinations:</a:t>
            </a:r>
            <a:br>
              <a:rPr lang="en-US" dirty="0"/>
            </a:br>
            <a:r>
              <a:rPr lang="en-US" dirty="0"/>
              <a:t>Small-Scale Rental</a:t>
            </a:r>
          </a:p>
        </p:txBody>
      </p:sp>
      <p:sp>
        <p:nvSpPr>
          <p:cNvPr id="4" name="Content Placeholder 3">
            <a:extLst>
              <a:ext uri="{FF2B5EF4-FFF2-40B4-BE49-F238E27FC236}">
                <a16:creationId xmlns:a16="http://schemas.microsoft.com/office/drawing/2014/main" id="{3EB5AD99-DD70-9E08-A4DB-41062A74D835}"/>
              </a:ext>
            </a:extLst>
          </p:cNvPr>
          <p:cNvSpPr>
            <a:spLocks noGrp="1"/>
          </p:cNvSpPr>
          <p:nvPr>
            <p:ph idx="1"/>
          </p:nvPr>
        </p:nvSpPr>
        <p:spPr>
          <a:xfrm>
            <a:off x="838200" y="2462732"/>
            <a:ext cx="10515600" cy="2539157"/>
          </a:xfrm>
        </p:spPr>
        <p:txBody>
          <a:bodyPr/>
          <a:lstStyle/>
          <a:p>
            <a:r>
              <a:rPr lang="en-US" dirty="0"/>
              <a:t>Income safe harbors are in addition to other flexibilities already permitted in HOME (self-certification)</a:t>
            </a:r>
          </a:p>
          <a:p>
            <a:pPr marL="0" indent="0">
              <a:buNone/>
            </a:pPr>
            <a:endParaRPr lang="en-US" dirty="0"/>
          </a:p>
          <a:p>
            <a:pPr marL="0" indent="0">
              <a:buNone/>
            </a:pPr>
            <a:r>
              <a:rPr lang="en-US" dirty="0"/>
              <a:t>* When income requirements overlap, PJs must comply with most restrictive requirement</a:t>
            </a:r>
          </a:p>
          <a:p>
            <a:endParaRPr lang="en-US" dirty="0"/>
          </a:p>
        </p:txBody>
      </p:sp>
    </p:spTree>
    <p:extLst>
      <p:ext uri="{BB962C8B-B14F-4D97-AF65-F5344CB8AC3E}">
        <p14:creationId xmlns:p14="http://schemas.microsoft.com/office/powerpoint/2010/main" val="757720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88340" y="1450340"/>
            <a:ext cx="10271125" cy="720725"/>
          </a:xfrm>
          <a:prstGeom prst="rect">
            <a:avLst/>
          </a:prstGeom>
        </p:spPr>
        <p:txBody>
          <a:bodyPr vert="horz" wrap="square" lIns="0" tIns="53975" rIns="0" bIns="0" rtlCol="0">
            <a:spAutoFit/>
          </a:bodyPr>
          <a:lstStyle/>
          <a:p>
            <a:pPr marL="12700" marR="5080">
              <a:lnSpc>
                <a:spcPts val="2590"/>
              </a:lnSpc>
              <a:spcBef>
                <a:spcPts val="425"/>
              </a:spcBef>
              <a:buClr>
                <a:srgbClr val="121212"/>
              </a:buClr>
              <a:tabLst>
                <a:tab pos="241300" algn="l"/>
              </a:tabLst>
            </a:pPr>
            <a:r>
              <a:rPr sz="2400" dirty="0">
                <a:solidFill>
                  <a:srgbClr val="121212"/>
                </a:solidFill>
                <a:latin typeface="Aptos" panose="020B0004020202020204" pitchFamily="34" charset="0"/>
                <a:cs typeface="Arial"/>
              </a:rPr>
              <a:t>HUD</a:t>
            </a:r>
            <a:r>
              <a:rPr sz="2400" spc="-55" dirty="0">
                <a:solidFill>
                  <a:srgbClr val="121212"/>
                </a:solidFill>
                <a:latin typeface="Aptos" panose="020B0004020202020204" pitchFamily="34" charset="0"/>
                <a:cs typeface="Arial"/>
              </a:rPr>
              <a:t> </a:t>
            </a:r>
            <a:r>
              <a:rPr sz="2400" dirty="0">
                <a:solidFill>
                  <a:srgbClr val="121212"/>
                </a:solidFill>
                <a:latin typeface="Aptos" panose="020B0004020202020204" pitchFamily="34" charset="0"/>
                <a:cs typeface="Arial"/>
              </a:rPr>
              <a:t>delayed</a:t>
            </a:r>
            <a:r>
              <a:rPr sz="2400" spc="-60" dirty="0">
                <a:solidFill>
                  <a:srgbClr val="121212"/>
                </a:solidFill>
                <a:latin typeface="Aptos" panose="020B0004020202020204" pitchFamily="34" charset="0"/>
                <a:cs typeface="Arial"/>
              </a:rPr>
              <a:t> </a:t>
            </a:r>
            <a:r>
              <a:rPr sz="2400" dirty="0">
                <a:solidFill>
                  <a:srgbClr val="121212"/>
                </a:solidFill>
                <a:latin typeface="Aptos" panose="020B0004020202020204" pitchFamily="34" charset="0"/>
                <a:cs typeface="Arial"/>
              </a:rPr>
              <a:t>compliance</a:t>
            </a:r>
            <a:r>
              <a:rPr sz="2400" spc="-45" dirty="0">
                <a:solidFill>
                  <a:srgbClr val="121212"/>
                </a:solidFill>
                <a:latin typeface="Aptos" panose="020B0004020202020204" pitchFamily="34" charset="0"/>
                <a:cs typeface="Arial"/>
              </a:rPr>
              <a:t> </a:t>
            </a:r>
            <a:r>
              <a:rPr sz="2400" dirty="0">
                <a:solidFill>
                  <a:srgbClr val="121212"/>
                </a:solidFill>
                <a:latin typeface="Aptos" panose="020B0004020202020204" pitchFamily="34" charset="0"/>
                <a:cs typeface="Arial"/>
              </a:rPr>
              <a:t>date</a:t>
            </a:r>
            <a:r>
              <a:rPr sz="2400" spc="-70" dirty="0">
                <a:solidFill>
                  <a:srgbClr val="121212"/>
                </a:solidFill>
                <a:latin typeface="Aptos" panose="020B0004020202020204" pitchFamily="34" charset="0"/>
                <a:cs typeface="Arial"/>
              </a:rPr>
              <a:t> </a:t>
            </a:r>
            <a:r>
              <a:rPr sz="2400" dirty="0">
                <a:solidFill>
                  <a:srgbClr val="121212"/>
                </a:solidFill>
                <a:latin typeface="Aptos" panose="020B0004020202020204" pitchFamily="34" charset="0"/>
                <a:cs typeface="Arial"/>
              </a:rPr>
              <a:t>for</a:t>
            </a:r>
            <a:r>
              <a:rPr sz="2400" spc="-85" dirty="0">
                <a:solidFill>
                  <a:srgbClr val="121212"/>
                </a:solidFill>
                <a:latin typeface="Aptos" panose="020B0004020202020204" pitchFamily="34" charset="0"/>
                <a:cs typeface="Arial"/>
              </a:rPr>
              <a:t> </a:t>
            </a:r>
            <a:r>
              <a:rPr sz="2400" dirty="0">
                <a:solidFill>
                  <a:srgbClr val="121212"/>
                </a:solidFill>
                <a:latin typeface="Aptos" panose="020B0004020202020204" pitchFamily="34" charset="0"/>
                <a:cs typeface="Arial"/>
              </a:rPr>
              <a:t>HOTMA</a:t>
            </a:r>
            <a:r>
              <a:rPr sz="2400" spc="-170" dirty="0">
                <a:solidFill>
                  <a:srgbClr val="121212"/>
                </a:solidFill>
                <a:latin typeface="Aptos" panose="020B0004020202020204" pitchFamily="34" charset="0"/>
                <a:cs typeface="Arial"/>
              </a:rPr>
              <a:t> </a:t>
            </a:r>
            <a:r>
              <a:rPr sz="2400" dirty="0">
                <a:solidFill>
                  <a:srgbClr val="121212"/>
                </a:solidFill>
                <a:latin typeface="Aptos" panose="020B0004020202020204" pitchFamily="34" charset="0"/>
                <a:cs typeface="Arial"/>
              </a:rPr>
              <a:t>Final</a:t>
            </a:r>
            <a:r>
              <a:rPr sz="2400" spc="-55" dirty="0">
                <a:solidFill>
                  <a:srgbClr val="121212"/>
                </a:solidFill>
                <a:latin typeface="Aptos" panose="020B0004020202020204" pitchFamily="34" charset="0"/>
                <a:cs typeface="Arial"/>
              </a:rPr>
              <a:t> </a:t>
            </a:r>
            <a:r>
              <a:rPr sz="2400" dirty="0">
                <a:solidFill>
                  <a:srgbClr val="121212"/>
                </a:solidFill>
                <a:latin typeface="Aptos" panose="020B0004020202020204" pitchFamily="34" charset="0"/>
                <a:cs typeface="Arial"/>
              </a:rPr>
              <a:t>Rule</a:t>
            </a:r>
            <a:r>
              <a:rPr sz="2400" spc="-55" dirty="0">
                <a:solidFill>
                  <a:srgbClr val="121212"/>
                </a:solidFill>
                <a:latin typeface="Aptos" panose="020B0004020202020204" pitchFamily="34" charset="0"/>
                <a:cs typeface="Arial"/>
              </a:rPr>
              <a:t> </a:t>
            </a:r>
            <a:r>
              <a:rPr sz="2400" spc="-10" dirty="0">
                <a:solidFill>
                  <a:srgbClr val="121212"/>
                </a:solidFill>
                <a:latin typeface="Aptos" panose="020B0004020202020204" pitchFamily="34" charset="0"/>
                <a:cs typeface="Arial"/>
              </a:rPr>
              <a:t>until </a:t>
            </a:r>
            <a:r>
              <a:rPr sz="2400" dirty="0">
                <a:solidFill>
                  <a:srgbClr val="FF0000"/>
                </a:solidFill>
                <a:latin typeface="Aptos" panose="020B0004020202020204" pitchFamily="34" charset="0"/>
                <a:cs typeface="Arial"/>
              </a:rPr>
              <a:t>1/1/202</a:t>
            </a:r>
            <a:r>
              <a:rPr lang="en-US" sz="2400" dirty="0">
                <a:solidFill>
                  <a:srgbClr val="FF0000"/>
                </a:solidFill>
                <a:latin typeface="Aptos" panose="020B0004020202020204" pitchFamily="34" charset="0"/>
                <a:cs typeface="Arial"/>
              </a:rPr>
              <a:t>7</a:t>
            </a:r>
            <a:r>
              <a:rPr sz="2400" dirty="0">
                <a:solidFill>
                  <a:srgbClr val="121212"/>
                </a:solidFill>
                <a:latin typeface="Aptos" panose="020B0004020202020204" pitchFamily="34" charset="0"/>
                <a:cs typeface="Arial"/>
              </a:rPr>
              <a:t>,</a:t>
            </a:r>
            <a:r>
              <a:rPr sz="2400" spc="-25" dirty="0">
                <a:solidFill>
                  <a:srgbClr val="121212"/>
                </a:solidFill>
                <a:latin typeface="Aptos" panose="020B0004020202020204" pitchFamily="34" charset="0"/>
                <a:cs typeface="Arial"/>
              </a:rPr>
              <a:t> </a:t>
            </a:r>
            <a:r>
              <a:rPr sz="2400" u="none" dirty="0">
                <a:solidFill>
                  <a:srgbClr val="121212"/>
                </a:solidFill>
                <a:latin typeface="Aptos" panose="020B0004020202020204" pitchFamily="34" charset="0"/>
                <a:cs typeface="Arial"/>
              </a:rPr>
              <a:t>for</a:t>
            </a:r>
            <a:r>
              <a:rPr sz="2400" u="none" spc="-25" dirty="0">
                <a:solidFill>
                  <a:srgbClr val="121212"/>
                </a:solidFill>
                <a:latin typeface="Aptos" panose="020B0004020202020204" pitchFamily="34" charset="0"/>
                <a:cs typeface="Arial"/>
              </a:rPr>
              <a:t> </a:t>
            </a:r>
            <a:r>
              <a:rPr sz="2400" u="none" dirty="0">
                <a:solidFill>
                  <a:srgbClr val="121212"/>
                </a:solidFill>
                <a:latin typeface="Aptos" panose="020B0004020202020204" pitchFamily="34" charset="0"/>
                <a:cs typeface="Arial"/>
              </a:rPr>
              <a:t>all</a:t>
            </a:r>
            <a:r>
              <a:rPr sz="2400" u="none" spc="-30" dirty="0">
                <a:solidFill>
                  <a:srgbClr val="121212"/>
                </a:solidFill>
                <a:latin typeface="Aptos" panose="020B0004020202020204" pitchFamily="34" charset="0"/>
                <a:cs typeface="Arial"/>
              </a:rPr>
              <a:t> </a:t>
            </a:r>
            <a:r>
              <a:rPr sz="2400" u="none" dirty="0">
                <a:solidFill>
                  <a:srgbClr val="121212"/>
                </a:solidFill>
                <a:latin typeface="Aptos" panose="020B0004020202020204" pitchFamily="34" charset="0"/>
                <a:cs typeface="Arial"/>
              </a:rPr>
              <a:t>CPD</a:t>
            </a:r>
            <a:r>
              <a:rPr sz="2400" u="none" spc="-20" dirty="0">
                <a:solidFill>
                  <a:srgbClr val="121212"/>
                </a:solidFill>
                <a:latin typeface="Aptos" panose="020B0004020202020204" pitchFamily="34" charset="0"/>
                <a:cs typeface="Arial"/>
              </a:rPr>
              <a:t> </a:t>
            </a:r>
            <a:r>
              <a:rPr sz="2400" u="none" spc="-10" dirty="0">
                <a:solidFill>
                  <a:srgbClr val="121212"/>
                </a:solidFill>
                <a:latin typeface="Aptos" panose="020B0004020202020204" pitchFamily="34" charset="0"/>
                <a:cs typeface="Arial"/>
              </a:rPr>
              <a:t>programs.</a:t>
            </a:r>
            <a:endParaRPr sz="2400" dirty="0">
              <a:latin typeface="Aptos" panose="020B0004020202020204" pitchFamily="34" charset="0"/>
              <a:cs typeface="Arial"/>
            </a:endParaRPr>
          </a:p>
        </p:txBody>
      </p:sp>
      <p:sp>
        <p:nvSpPr>
          <p:cNvPr id="3" name="object 3" descr="$PPTXTitle"/>
          <p:cNvSpPr txBox="1">
            <a:spLocks noGrp="1"/>
          </p:cNvSpPr>
          <p:nvPr>
            <p:ph type="title"/>
          </p:nvPr>
        </p:nvSpPr>
        <p:spPr>
          <a:xfrm>
            <a:off x="838200" y="604722"/>
            <a:ext cx="9906000" cy="609398"/>
          </a:xfrm>
        </p:spPr>
        <p:txBody>
          <a:bodyPr vert="horz" wrap="square" lIns="0" tIns="0" rIns="0" bIns="0" rtlCol="0">
            <a:spAutoFit/>
          </a:bodyPr>
          <a:lstStyle/>
          <a:p>
            <a:r>
              <a:rPr lang="en-US" dirty="0"/>
              <a:t>Which Income Rule Do I Implement?</a:t>
            </a:r>
          </a:p>
        </p:txBody>
      </p:sp>
      <p:graphicFrame>
        <p:nvGraphicFramePr>
          <p:cNvPr id="4" name="object 4"/>
          <p:cNvGraphicFramePr>
            <a:graphicFrameLocks noGrp="1"/>
          </p:cNvGraphicFramePr>
          <p:nvPr>
            <p:extLst>
              <p:ext uri="{D42A27DB-BD31-4B8C-83A1-F6EECF244321}">
                <p14:modId xmlns:p14="http://schemas.microsoft.com/office/powerpoint/2010/main" val="4034429737"/>
              </p:ext>
            </p:extLst>
          </p:nvPr>
        </p:nvGraphicFramePr>
        <p:xfrm>
          <a:off x="956170" y="2407285"/>
          <a:ext cx="10090785" cy="3489324"/>
        </p:xfrm>
        <a:graphic>
          <a:graphicData uri="http://schemas.openxmlformats.org/drawingml/2006/table">
            <a:tbl>
              <a:tblPr firstRow="1" bandRow="1">
                <a:tableStyleId>{5C22544A-7EE6-4342-B048-85BDC9FD1C3A}</a:tableStyleId>
              </a:tblPr>
              <a:tblGrid>
                <a:gridCol w="3382010">
                  <a:extLst>
                    <a:ext uri="{9D8B030D-6E8A-4147-A177-3AD203B41FA5}">
                      <a16:colId xmlns:a16="http://schemas.microsoft.com/office/drawing/2014/main" val="20000"/>
                    </a:ext>
                  </a:extLst>
                </a:gridCol>
                <a:gridCol w="3345180">
                  <a:extLst>
                    <a:ext uri="{9D8B030D-6E8A-4147-A177-3AD203B41FA5}">
                      <a16:colId xmlns:a16="http://schemas.microsoft.com/office/drawing/2014/main" val="20001"/>
                    </a:ext>
                  </a:extLst>
                </a:gridCol>
                <a:gridCol w="3363595">
                  <a:extLst>
                    <a:ext uri="{9D8B030D-6E8A-4147-A177-3AD203B41FA5}">
                      <a16:colId xmlns:a16="http://schemas.microsoft.com/office/drawing/2014/main" val="20002"/>
                    </a:ext>
                  </a:extLst>
                </a:gridCol>
              </a:tblGrid>
              <a:tr h="536575">
                <a:tc>
                  <a:txBody>
                    <a:bodyPr/>
                    <a:lstStyle/>
                    <a:p>
                      <a:pPr marL="812165">
                        <a:lnSpc>
                          <a:spcPct val="100000"/>
                        </a:lnSpc>
                        <a:spcBef>
                          <a:spcPts val="250"/>
                        </a:spcBef>
                      </a:pPr>
                      <a:r>
                        <a:rPr sz="2800" b="1" spc="-30" dirty="0">
                          <a:solidFill>
                            <a:srgbClr val="FFFFFF"/>
                          </a:solidFill>
                        </a:rPr>
                        <a:t>Pre-</a:t>
                      </a:r>
                      <a:r>
                        <a:rPr sz="2800" b="1" spc="-10" dirty="0">
                          <a:solidFill>
                            <a:srgbClr val="FFFFFF"/>
                          </a:solidFill>
                        </a:rPr>
                        <a:t>HOTMA</a:t>
                      </a:r>
                      <a:endParaRPr sz="2800" dirty="0">
                        <a:latin typeface="Aptos" panose="020B0004020202020204" pitchFamily="34" charset="0"/>
                        <a:cs typeface="Calibri"/>
                      </a:endParaRPr>
                    </a:p>
                  </a:txBody>
                  <a:tcPr marL="0" marR="0" marT="31750" marB="0"/>
                </a:tc>
                <a:tc>
                  <a:txBody>
                    <a:bodyPr/>
                    <a:lstStyle/>
                    <a:p>
                      <a:pPr marL="1094105">
                        <a:lnSpc>
                          <a:spcPct val="100000"/>
                        </a:lnSpc>
                        <a:spcBef>
                          <a:spcPts val="250"/>
                        </a:spcBef>
                      </a:pPr>
                      <a:r>
                        <a:rPr sz="2800" b="1" spc="-10" dirty="0">
                          <a:solidFill>
                            <a:srgbClr val="FFFFFF"/>
                          </a:solidFill>
                        </a:rPr>
                        <a:t>HOTMA</a:t>
                      </a:r>
                      <a:endParaRPr sz="2800" dirty="0">
                        <a:latin typeface="Aptos" panose="020B0004020202020204" pitchFamily="34" charset="0"/>
                        <a:cs typeface="Calibri"/>
                      </a:endParaRPr>
                    </a:p>
                  </a:txBody>
                  <a:tcPr marL="0" marR="0" marT="31750" marB="0"/>
                </a:tc>
                <a:tc>
                  <a:txBody>
                    <a:bodyPr/>
                    <a:lstStyle/>
                    <a:p>
                      <a:pPr marL="436880">
                        <a:lnSpc>
                          <a:spcPct val="100000"/>
                        </a:lnSpc>
                        <a:spcBef>
                          <a:spcPts val="250"/>
                        </a:spcBef>
                      </a:pPr>
                      <a:r>
                        <a:rPr sz="2800" b="1" dirty="0">
                          <a:solidFill>
                            <a:srgbClr val="FFFFFF"/>
                          </a:solidFill>
                        </a:rPr>
                        <a:t>2025</a:t>
                      </a:r>
                      <a:r>
                        <a:rPr sz="2800" b="1" spc="-5" dirty="0">
                          <a:solidFill>
                            <a:srgbClr val="FFFFFF"/>
                          </a:solidFill>
                        </a:rPr>
                        <a:t> </a:t>
                      </a:r>
                      <a:r>
                        <a:rPr sz="2800" b="1" dirty="0">
                          <a:solidFill>
                            <a:srgbClr val="FFFFFF"/>
                          </a:solidFill>
                        </a:rPr>
                        <a:t>HOME</a:t>
                      </a:r>
                      <a:r>
                        <a:rPr sz="2800" b="1" spc="-30" dirty="0">
                          <a:solidFill>
                            <a:srgbClr val="FFFFFF"/>
                          </a:solidFill>
                        </a:rPr>
                        <a:t> </a:t>
                      </a:r>
                      <a:r>
                        <a:rPr sz="2800" b="1" spc="-20" dirty="0">
                          <a:solidFill>
                            <a:srgbClr val="FFFFFF"/>
                          </a:solidFill>
                        </a:rPr>
                        <a:t>Rule</a:t>
                      </a:r>
                      <a:endParaRPr sz="2800">
                        <a:latin typeface="Aptos" panose="020B0004020202020204" pitchFamily="34" charset="0"/>
                        <a:cs typeface="Calibri"/>
                      </a:endParaRPr>
                    </a:p>
                  </a:txBody>
                  <a:tcPr marL="0" marR="0" marT="31750" marB="0"/>
                </a:tc>
                <a:extLst>
                  <a:ext uri="{0D108BD9-81ED-4DB2-BD59-A6C34878D82A}">
                    <a16:rowId xmlns:a16="http://schemas.microsoft.com/office/drawing/2014/main" val="10000"/>
                  </a:ext>
                </a:extLst>
              </a:tr>
              <a:tr h="2748280">
                <a:tc>
                  <a:txBody>
                    <a:bodyPr/>
                    <a:lstStyle/>
                    <a:p>
                      <a:pPr marL="434340" marR="106680" indent="-343535">
                        <a:lnSpc>
                          <a:spcPct val="100000"/>
                        </a:lnSpc>
                        <a:spcBef>
                          <a:spcPts val="209"/>
                        </a:spcBef>
                        <a:buFont typeface="Arial"/>
                        <a:buChar char="•"/>
                        <a:tabLst>
                          <a:tab pos="434340" algn="l"/>
                        </a:tabLst>
                      </a:pPr>
                      <a:r>
                        <a:rPr sz="2400" dirty="0"/>
                        <a:t>Calculate</a:t>
                      </a:r>
                      <a:r>
                        <a:rPr sz="2400" spc="-65" dirty="0"/>
                        <a:t> </a:t>
                      </a:r>
                      <a:r>
                        <a:rPr sz="2400" dirty="0"/>
                        <a:t>income</a:t>
                      </a:r>
                      <a:r>
                        <a:rPr sz="2400" spc="-55" dirty="0"/>
                        <a:t> </a:t>
                      </a:r>
                      <a:r>
                        <a:rPr sz="2400" spc="-10" dirty="0"/>
                        <a:t>using </a:t>
                      </a:r>
                      <a:r>
                        <a:rPr sz="2400" dirty="0"/>
                        <a:t>old</a:t>
                      </a:r>
                      <a:r>
                        <a:rPr sz="2400" spc="-35" dirty="0"/>
                        <a:t> </a:t>
                      </a:r>
                      <a:r>
                        <a:rPr sz="2400" dirty="0"/>
                        <a:t>Part</a:t>
                      </a:r>
                      <a:r>
                        <a:rPr sz="2400" spc="-30" dirty="0"/>
                        <a:t> </a:t>
                      </a:r>
                      <a:r>
                        <a:rPr sz="2400" dirty="0"/>
                        <a:t>5</a:t>
                      </a:r>
                      <a:r>
                        <a:rPr sz="2400" spc="-30" dirty="0"/>
                        <a:t> </a:t>
                      </a:r>
                      <a:r>
                        <a:rPr sz="2400" dirty="0"/>
                        <a:t>income</a:t>
                      </a:r>
                      <a:r>
                        <a:rPr sz="2400" spc="-35" dirty="0"/>
                        <a:t> </a:t>
                      </a:r>
                      <a:r>
                        <a:rPr sz="2400" spc="-10" dirty="0"/>
                        <a:t>rule.</a:t>
                      </a:r>
                      <a:endParaRPr sz="2400" dirty="0"/>
                    </a:p>
                    <a:p>
                      <a:pPr marL="434340" marR="316230" indent="-343535">
                        <a:lnSpc>
                          <a:spcPct val="100000"/>
                        </a:lnSpc>
                        <a:buFont typeface="Arial"/>
                        <a:buChar char="•"/>
                        <a:tabLst>
                          <a:tab pos="434340" algn="l"/>
                        </a:tabLst>
                      </a:pPr>
                      <a:r>
                        <a:rPr sz="2400" dirty="0"/>
                        <a:t>FR</a:t>
                      </a:r>
                      <a:r>
                        <a:rPr sz="2400" spc="-30" dirty="0"/>
                        <a:t> </a:t>
                      </a:r>
                      <a:r>
                        <a:rPr sz="2400" dirty="0"/>
                        <a:t>Notice</a:t>
                      </a:r>
                      <a:r>
                        <a:rPr sz="2400" spc="-30" dirty="0"/>
                        <a:t> </a:t>
                      </a:r>
                      <a:r>
                        <a:rPr sz="2400" dirty="0"/>
                        <a:t>permits</a:t>
                      </a:r>
                      <a:r>
                        <a:rPr sz="2400" spc="-35" dirty="0"/>
                        <a:t> </a:t>
                      </a:r>
                      <a:r>
                        <a:rPr sz="2400" spc="-45" dirty="0"/>
                        <a:t>PJs </a:t>
                      </a:r>
                      <a:r>
                        <a:rPr sz="2400" dirty="0"/>
                        <a:t>to</a:t>
                      </a:r>
                      <a:r>
                        <a:rPr sz="2400" spc="-45" dirty="0"/>
                        <a:t> </a:t>
                      </a:r>
                      <a:r>
                        <a:rPr sz="2400" dirty="0"/>
                        <a:t>use</a:t>
                      </a:r>
                      <a:r>
                        <a:rPr sz="2400" spc="-30" dirty="0"/>
                        <a:t> </a:t>
                      </a:r>
                      <a:r>
                        <a:rPr sz="2400" dirty="0"/>
                        <a:t>income</a:t>
                      </a:r>
                      <a:r>
                        <a:rPr sz="2400" spc="-50" dirty="0"/>
                        <a:t> </a:t>
                      </a:r>
                      <a:r>
                        <a:rPr sz="2400" spc="-20" dirty="0"/>
                        <a:t>safe </a:t>
                      </a:r>
                      <a:r>
                        <a:rPr sz="2400" dirty="0"/>
                        <a:t>harbors</a:t>
                      </a:r>
                      <a:r>
                        <a:rPr sz="2400" spc="-110" dirty="0"/>
                        <a:t> </a:t>
                      </a:r>
                      <a:r>
                        <a:rPr sz="2400" spc="-25" dirty="0"/>
                        <a:t>w/o </a:t>
                      </a:r>
                      <a:r>
                        <a:rPr sz="2400" dirty="0"/>
                        <a:t>implementing</a:t>
                      </a:r>
                      <a:r>
                        <a:rPr sz="2400" spc="-80" dirty="0"/>
                        <a:t> </a:t>
                      </a:r>
                      <a:r>
                        <a:rPr sz="2400" spc="-25" dirty="0"/>
                        <a:t>all </a:t>
                      </a:r>
                      <a:r>
                        <a:rPr sz="2400" spc="-10" dirty="0"/>
                        <a:t>HOTMA.</a:t>
                      </a:r>
                      <a:endParaRPr sz="2400" dirty="0">
                        <a:latin typeface="Aptos" panose="020B0004020202020204" pitchFamily="34" charset="0"/>
                        <a:cs typeface="Calibri"/>
                      </a:endParaRPr>
                    </a:p>
                  </a:txBody>
                  <a:tcPr marL="0" marR="0" marT="26669" marB="0"/>
                </a:tc>
                <a:tc>
                  <a:txBody>
                    <a:bodyPr/>
                    <a:lstStyle/>
                    <a:p>
                      <a:pPr marL="434340" marR="451484" indent="-342900">
                        <a:lnSpc>
                          <a:spcPct val="100000"/>
                        </a:lnSpc>
                        <a:spcBef>
                          <a:spcPts val="209"/>
                        </a:spcBef>
                        <a:buFont typeface="Arial"/>
                        <a:buChar char="•"/>
                        <a:tabLst>
                          <a:tab pos="434340" algn="l"/>
                        </a:tabLst>
                      </a:pPr>
                      <a:r>
                        <a:rPr sz="2400" spc="-50" dirty="0"/>
                        <a:t>PJ</a:t>
                      </a:r>
                      <a:r>
                        <a:rPr sz="2400" spc="-40" dirty="0"/>
                        <a:t> </a:t>
                      </a:r>
                      <a:r>
                        <a:rPr sz="2400" dirty="0"/>
                        <a:t>must</a:t>
                      </a:r>
                      <a:r>
                        <a:rPr sz="2400" spc="-55" dirty="0"/>
                        <a:t> </a:t>
                      </a:r>
                      <a:r>
                        <a:rPr sz="2400" dirty="0"/>
                        <a:t>set</a:t>
                      </a:r>
                      <a:r>
                        <a:rPr sz="2400" spc="-50" dirty="0"/>
                        <a:t> </a:t>
                      </a:r>
                      <a:r>
                        <a:rPr sz="2400" dirty="0"/>
                        <a:t>its</a:t>
                      </a:r>
                      <a:r>
                        <a:rPr sz="2400" spc="-45" dirty="0"/>
                        <a:t> </a:t>
                      </a:r>
                      <a:r>
                        <a:rPr sz="2400" spc="-25" dirty="0"/>
                        <a:t>own </a:t>
                      </a:r>
                      <a:r>
                        <a:rPr sz="2400" dirty="0"/>
                        <a:t>compliance</a:t>
                      </a:r>
                      <a:r>
                        <a:rPr sz="2400" spc="-40" dirty="0"/>
                        <a:t> </a:t>
                      </a:r>
                      <a:r>
                        <a:rPr sz="2400" spc="-20" dirty="0"/>
                        <a:t>date </a:t>
                      </a:r>
                      <a:r>
                        <a:rPr sz="2400" dirty="0"/>
                        <a:t>based</a:t>
                      </a:r>
                      <a:r>
                        <a:rPr sz="2400" spc="-50" dirty="0"/>
                        <a:t> </a:t>
                      </a:r>
                      <a:r>
                        <a:rPr sz="2400" dirty="0"/>
                        <a:t>on</a:t>
                      </a:r>
                      <a:r>
                        <a:rPr sz="2400" spc="-45" dirty="0"/>
                        <a:t> </a:t>
                      </a:r>
                      <a:r>
                        <a:rPr sz="2400" spc="-10" dirty="0"/>
                        <a:t>readiness.</a:t>
                      </a:r>
                      <a:endParaRPr sz="2400" dirty="0"/>
                    </a:p>
                    <a:p>
                      <a:pPr marL="434340" marR="200025" indent="-342900">
                        <a:lnSpc>
                          <a:spcPct val="100000"/>
                        </a:lnSpc>
                        <a:buFont typeface="Arial"/>
                        <a:buChar char="•"/>
                        <a:tabLst>
                          <a:tab pos="434340" algn="l"/>
                        </a:tabLst>
                      </a:pPr>
                      <a:r>
                        <a:rPr sz="2400" dirty="0"/>
                        <a:t>Implement</a:t>
                      </a:r>
                      <a:r>
                        <a:rPr sz="2400" spc="-60" dirty="0"/>
                        <a:t> </a:t>
                      </a:r>
                      <a:r>
                        <a:rPr sz="2400" dirty="0"/>
                        <a:t>as</a:t>
                      </a:r>
                      <a:r>
                        <a:rPr sz="2400" spc="-55" dirty="0"/>
                        <a:t> </a:t>
                      </a:r>
                      <a:r>
                        <a:rPr sz="2400" dirty="0"/>
                        <a:t>early</a:t>
                      </a:r>
                      <a:r>
                        <a:rPr sz="2400" spc="-50" dirty="0"/>
                        <a:t> </a:t>
                      </a:r>
                      <a:r>
                        <a:rPr sz="2400" spc="-25" dirty="0"/>
                        <a:t>as </a:t>
                      </a:r>
                      <a:r>
                        <a:rPr sz="2400" dirty="0"/>
                        <a:t>1/1/2024,</a:t>
                      </a:r>
                      <a:r>
                        <a:rPr sz="2400" spc="-35" dirty="0"/>
                        <a:t> </a:t>
                      </a:r>
                      <a:r>
                        <a:rPr sz="2400" dirty="0"/>
                        <a:t>no</a:t>
                      </a:r>
                      <a:r>
                        <a:rPr sz="2400" spc="-45" dirty="0"/>
                        <a:t> </a:t>
                      </a:r>
                      <a:r>
                        <a:rPr sz="2400" spc="-20" dirty="0"/>
                        <a:t>later </a:t>
                      </a:r>
                      <a:r>
                        <a:rPr sz="2400" dirty="0"/>
                        <a:t>than</a:t>
                      </a:r>
                      <a:r>
                        <a:rPr sz="2400" spc="-20" dirty="0"/>
                        <a:t> </a:t>
                      </a:r>
                      <a:r>
                        <a:rPr sz="2400" spc="-10" dirty="0"/>
                        <a:t>1/1/202</a:t>
                      </a:r>
                      <a:r>
                        <a:rPr lang="en-US" sz="2400" spc="-10" dirty="0"/>
                        <a:t>7</a:t>
                      </a:r>
                      <a:r>
                        <a:rPr sz="2400" spc="-10" dirty="0"/>
                        <a:t>.</a:t>
                      </a:r>
                      <a:endParaRPr sz="2400" dirty="0">
                        <a:latin typeface="Aptos" panose="020B0004020202020204" pitchFamily="34" charset="0"/>
                        <a:cs typeface="Calibri"/>
                      </a:endParaRPr>
                    </a:p>
                  </a:txBody>
                  <a:tcPr marL="0" marR="0" marT="26669" marB="0"/>
                </a:tc>
                <a:tc>
                  <a:txBody>
                    <a:bodyPr/>
                    <a:lstStyle/>
                    <a:p>
                      <a:pPr marL="434975" marR="469265" indent="-343535">
                        <a:lnSpc>
                          <a:spcPct val="100000"/>
                        </a:lnSpc>
                        <a:spcBef>
                          <a:spcPts val="209"/>
                        </a:spcBef>
                        <a:buFont typeface="Arial"/>
                        <a:buChar char="•"/>
                        <a:tabLst>
                          <a:tab pos="434975" algn="l"/>
                        </a:tabLst>
                      </a:pPr>
                      <a:r>
                        <a:rPr sz="2400" spc="-50" dirty="0"/>
                        <a:t>PJ</a:t>
                      </a:r>
                      <a:r>
                        <a:rPr sz="2400" spc="-40" dirty="0"/>
                        <a:t> </a:t>
                      </a:r>
                      <a:r>
                        <a:rPr sz="2400" dirty="0"/>
                        <a:t>must</a:t>
                      </a:r>
                      <a:r>
                        <a:rPr sz="2400" spc="-55" dirty="0"/>
                        <a:t> </a:t>
                      </a:r>
                      <a:r>
                        <a:rPr sz="2400" dirty="0"/>
                        <a:t>set</a:t>
                      </a:r>
                      <a:r>
                        <a:rPr sz="2400" spc="-50" dirty="0"/>
                        <a:t> </a:t>
                      </a:r>
                      <a:r>
                        <a:rPr sz="2400" dirty="0"/>
                        <a:t>its</a:t>
                      </a:r>
                      <a:r>
                        <a:rPr sz="2400" spc="-45" dirty="0"/>
                        <a:t> </a:t>
                      </a:r>
                      <a:r>
                        <a:rPr sz="2400" spc="-25" dirty="0"/>
                        <a:t>own </a:t>
                      </a:r>
                      <a:r>
                        <a:rPr sz="2400" dirty="0"/>
                        <a:t>compliance</a:t>
                      </a:r>
                      <a:r>
                        <a:rPr sz="2400" spc="-40" dirty="0"/>
                        <a:t> </a:t>
                      </a:r>
                      <a:r>
                        <a:rPr sz="2400" spc="-20" dirty="0"/>
                        <a:t>date </a:t>
                      </a:r>
                      <a:r>
                        <a:rPr sz="2400" dirty="0"/>
                        <a:t>based</a:t>
                      </a:r>
                      <a:r>
                        <a:rPr sz="2400" spc="-50" dirty="0"/>
                        <a:t> </a:t>
                      </a:r>
                      <a:r>
                        <a:rPr sz="2400" dirty="0"/>
                        <a:t>on</a:t>
                      </a:r>
                      <a:r>
                        <a:rPr sz="2400" spc="-45" dirty="0"/>
                        <a:t> </a:t>
                      </a:r>
                      <a:r>
                        <a:rPr sz="2400" spc="-10" dirty="0"/>
                        <a:t>readiness.</a:t>
                      </a:r>
                      <a:endParaRPr sz="2400" dirty="0"/>
                    </a:p>
                    <a:p>
                      <a:pPr marL="434975" marR="217804" indent="-343535">
                        <a:lnSpc>
                          <a:spcPct val="100000"/>
                        </a:lnSpc>
                        <a:buFont typeface="Arial"/>
                        <a:buChar char="•"/>
                        <a:tabLst>
                          <a:tab pos="434975" algn="l"/>
                        </a:tabLst>
                      </a:pPr>
                      <a:r>
                        <a:rPr sz="2400" dirty="0"/>
                        <a:t>Implement</a:t>
                      </a:r>
                      <a:r>
                        <a:rPr sz="2400" spc="-60" dirty="0"/>
                        <a:t> </a:t>
                      </a:r>
                      <a:r>
                        <a:rPr sz="2400" dirty="0"/>
                        <a:t>as</a:t>
                      </a:r>
                      <a:r>
                        <a:rPr sz="2400" spc="-55" dirty="0"/>
                        <a:t> </a:t>
                      </a:r>
                      <a:r>
                        <a:rPr sz="2400" dirty="0"/>
                        <a:t>early</a:t>
                      </a:r>
                      <a:r>
                        <a:rPr sz="2400" spc="-50" dirty="0"/>
                        <a:t> </a:t>
                      </a:r>
                      <a:r>
                        <a:rPr sz="2400" spc="-25" dirty="0"/>
                        <a:t>as </a:t>
                      </a:r>
                      <a:r>
                        <a:rPr lang="en-US" sz="2400" dirty="0"/>
                        <a:t>4/20</a:t>
                      </a:r>
                      <a:r>
                        <a:rPr sz="2400" dirty="0"/>
                        <a:t>/2025,</a:t>
                      </a:r>
                      <a:r>
                        <a:rPr sz="2400" spc="-35" dirty="0"/>
                        <a:t> </a:t>
                      </a:r>
                      <a:r>
                        <a:rPr sz="2400" dirty="0"/>
                        <a:t>no</a:t>
                      </a:r>
                      <a:r>
                        <a:rPr sz="2400" spc="-45" dirty="0"/>
                        <a:t> </a:t>
                      </a:r>
                      <a:r>
                        <a:rPr sz="2400" spc="-20" dirty="0"/>
                        <a:t>later </a:t>
                      </a:r>
                      <a:r>
                        <a:rPr sz="2400" dirty="0"/>
                        <a:t>than</a:t>
                      </a:r>
                      <a:r>
                        <a:rPr sz="2400" spc="-20" dirty="0"/>
                        <a:t> </a:t>
                      </a:r>
                      <a:r>
                        <a:rPr lang="en-US" sz="2400" spc="-10" dirty="0"/>
                        <a:t>1/1</a:t>
                      </a:r>
                      <a:r>
                        <a:rPr sz="2400" spc="-10" dirty="0"/>
                        <a:t>/202</a:t>
                      </a:r>
                      <a:r>
                        <a:rPr lang="en-US" sz="2400" spc="-10" dirty="0"/>
                        <a:t>7</a:t>
                      </a:r>
                      <a:r>
                        <a:rPr sz="2400" spc="-10" dirty="0"/>
                        <a:t>.</a:t>
                      </a:r>
                      <a:endParaRPr sz="2400" dirty="0">
                        <a:latin typeface="Aptos" panose="020B0004020202020204" pitchFamily="34" charset="0"/>
                        <a:cs typeface="Calibri"/>
                      </a:endParaRPr>
                    </a:p>
                  </a:txBody>
                  <a:tcPr marL="0" marR="0" marT="26669" marB="0"/>
                </a:tc>
                <a:extLst>
                  <a:ext uri="{0D108BD9-81ED-4DB2-BD59-A6C34878D82A}">
                    <a16:rowId xmlns:a16="http://schemas.microsoft.com/office/drawing/2014/main" val="10001"/>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lorful paint and brushes in a circle">
            <a:extLst>
              <a:ext uri="{FF2B5EF4-FFF2-40B4-BE49-F238E27FC236}">
                <a16:creationId xmlns:a16="http://schemas.microsoft.com/office/drawing/2014/main" id="{6BD62850-4E6A-CA46-4B22-080723554457}"/>
              </a:ext>
            </a:extLst>
          </p:cNvPr>
          <p:cNvPicPr>
            <a:picLocks noChangeAspect="1"/>
          </p:cNvPicPr>
          <p:nvPr/>
        </p:nvPicPr>
        <p:blipFill>
          <a:blip r:embed="rId2" cstate="print">
            <a:extLst>
              <a:ext uri="{28A0092B-C50C-407E-A947-70E740481C1C}">
                <a14:useLocalDpi xmlns:a14="http://schemas.microsoft.com/office/drawing/2010/main" val="0"/>
              </a:ext>
            </a:extLst>
          </a:blip>
          <a:srcRect l="227" r="5656" b="-1"/>
          <a:stretch>
            <a:fillRect/>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bject 2"/>
          <p:cNvSpPr txBox="1"/>
          <p:nvPr/>
        </p:nvSpPr>
        <p:spPr>
          <a:xfrm>
            <a:off x="838200" y="2434201"/>
            <a:ext cx="3822189" cy="3742762"/>
          </a:xfrm>
          <a:prstGeom prst="rect">
            <a:avLst/>
          </a:prstGeom>
        </p:spPr>
        <p:txBody>
          <a:bodyPr vert="horz" lIns="91440" tIns="45720" rIns="91440" bIns="45720" rtlCol="0">
            <a:normAutofit/>
          </a:bodyPr>
          <a:lstStyle/>
          <a:p>
            <a:pPr>
              <a:lnSpc>
                <a:spcPct val="90000"/>
              </a:lnSpc>
              <a:spcBef>
                <a:spcPts val="105"/>
              </a:spcBef>
            </a:pPr>
            <a:r>
              <a:rPr lang="en-US" sz="4000" b="1" dirty="0"/>
              <a:t>Improve</a:t>
            </a:r>
            <a:r>
              <a:rPr lang="en-US" sz="4000" b="1" spc="-175" dirty="0"/>
              <a:t> </a:t>
            </a:r>
            <a:r>
              <a:rPr lang="en-US" sz="4000" b="1" spc="-10" dirty="0"/>
              <a:t>Availability</a:t>
            </a:r>
            <a:r>
              <a:rPr lang="en-US" sz="4000" b="1" spc="-75" dirty="0"/>
              <a:t> </a:t>
            </a:r>
            <a:r>
              <a:rPr lang="en-US" sz="4000" b="1" dirty="0"/>
              <a:t>and</a:t>
            </a:r>
            <a:r>
              <a:rPr lang="en-US" sz="4000" b="1" spc="-55" dirty="0"/>
              <a:t> </a:t>
            </a:r>
            <a:r>
              <a:rPr lang="en-US" sz="4000" b="1" dirty="0"/>
              <a:t>Capacity</a:t>
            </a:r>
            <a:r>
              <a:rPr lang="en-US" sz="4000" b="1" spc="-70" dirty="0"/>
              <a:t> </a:t>
            </a:r>
            <a:r>
              <a:rPr lang="en-US" sz="4000" b="1" dirty="0"/>
              <a:t>of</a:t>
            </a:r>
            <a:r>
              <a:rPr lang="en-US" sz="4000" b="1" spc="-55" dirty="0"/>
              <a:t> </a:t>
            </a:r>
            <a:r>
              <a:rPr lang="en-US" sz="4000" b="1" spc="-10" dirty="0"/>
              <a:t>CHDOs</a:t>
            </a:r>
            <a:endParaRPr lang="en-US" sz="4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descr="$PPTXTitle"/>
          <p:cNvSpPr txBox="1">
            <a:spLocks noGrp="1"/>
          </p:cNvSpPr>
          <p:nvPr>
            <p:ph type="title"/>
          </p:nvPr>
        </p:nvSpPr>
        <p:spPr>
          <a:xfrm>
            <a:off x="838200" y="533400"/>
            <a:ext cx="7589837" cy="613309"/>
          </a:xfrm>
        </p:spPr>
        <p:txBody>
          <a:bodyPr vert="horz" wrap="square" lIns="0" tIns="0" rIns="0" bIns="0" rtlCol="0">
            <a:spAutoFit/>
          </a:bodyPr>
          <a:lstStyle/>
          <a:p>
            <a:r>
              <a:rPr lang="en-US" dirty="0"/>
              <a:t>CHDO Board</a:t>
            </a:r>
          </a:p>
        </p:txBody>
      </p:sp>
      <p:sp>
        <p:nvSpPr>
          <p:cNvPr id="4" name="Content Placeholder 3">
            <a:extLst>
              <a:ext uri="{FF2B5EF4-FFF2-40B4-BE49-F238E27FC236}">
                <a16:creationId xmlns:a16="http://schemas.microsoft.com/office/drawing/2014/main" id="{1EE38C5C-3435-C92E-262A-030D5D935737}"/>
              </a:ext>
            </a:extLst>
          </p:cNvPr>
          <p:cNvSpPr>
            <a:spLocks noGrp="1"/>
          </p:cNvSpPr>
          <p:nvPr>
            <p:ph idx="1"/>
          </p:nvPr>
        </p:nvSpPr>
        <p:spPr>
          <a:xfrm>
            <a:off x="838200" y="2608926"/>
            <a:ext cx="10515600" cy="2246769"/>
          </a:xfrm>
        </p:spPr>
        <p:txBody>
          <a:bodyPr/>
          <a:lstStyle/>
          <a:p>
            <a:r>
              <a:rPr lang="en-US" dirty="0"/>
              <a:t>Broadens who can count toward 1/3 minimum low-income board representation, making CHDO set-aside more accessible to nonprofit organizations.</a:t>
            </a:r>
          </a:p>
          <a:p>
            <a:pPr lvl="1"/>
            <a:r>
              <a:rPr lang="en-US" dirty="0"/>
              <a:t>Adds “designees of low-income neighborhood organizations” to permit participation by groups such as Legal Aid, tenants’ rights, other civil rights organizations, DV groups, etc.</a:t>
            </a:r>
          </a:p>
          <a:p>
            <a:pPr lvl="1"/>
            <a:r>
              <a:rPr lang="en-US" dirty="0"/>
              <a:t>Adds “low-income beneficiaries of HUD programs” as an explicitly named group of eligible board members to maintain board accountability to low-income community residents.</a:t>
            </a:r>
          </a:p>
          <a:p>
            <a:r>
              <a:rPr lang="en-US" dirty="0"/>
              <a:t>Narrows who counts toward 1/3 public official limitation on governing board from officials or employees of “any governmental entity” to officials or employees of “the PJ or governmental entity that created the CHDO.”</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descr="$PPTXTitle"/>
          <p:cNvSpPr txBox="1">
            <a:spLocks noGrp="1"/>
          </p:cNvSpPr>
          <p:nvPr>
            <p:ph type="title"/>
          </p:nvPr>
        </p:nvSpPr>
        <p:spPr>
          <a:xfrm>
            <a:off x="838200" y="914400"/>
            <a:ext cx="9875520" cy="622222"/>
          </a:xfrm>
        </p:spPr>
        <p:txBody>
          <a:bodyPr vert="horz" wrap="square" lIns="0" tIns="12700" rIns="0" bIns="0" rtlCol="0">
            <a:spAutoFit/>
          </a:bodyPr>
          <a:lstStyle/>
          <a:p>
            <a:r>
              <a:rPr lang="en-US" dirty="0"/>
              <a:t>CHDO Capacity</a:t>
            </a:r>
          </a:p>
        </p:txBody>
      </p:sp>
      <p:sp>
        <p:nvSpPr>
          <p:cNvPr id="4" name="Content Placeholder 3">
            <a:extLst>
              <a:ext uri="{FF2B5EF4-FFF2-40B4-BE49-F238E27FC236}">
                <a16:creationId xmlns:a16="http://schemas.microsoft.com/office/drawing/2014/main" id="{41E74CED-A06A-7ACC-E70A-B2DE7B3736B9}"/>
              </a:ext>
            </a:extLst>
          </p:cNvPr>
          <p:cNvSpPr>
            <a:spLocks noGrp="1"/>
          </p:cNvSpPr>
          <p:nvPr>
            <p:ph idx="1"/>
          </p:nvPr>
        </p:nvSpPr>
        <p:spPr>
          <a:xfrm>
            <a:off x="838200" y="2608926"/>
            <a:ext cx="10515600" cy="2246769"/>
          </a:xfrm>
        </p:spPr>
        <p:txBody>
          <a:bodyPr>
            <a:noAutofit/>
          </a:bodyPr>
          <a:lstStyle/>
          <a:p>
            <a:r>
              <a:rPr lang="en-US" dirty="0"/>
              <a:t>Staff Capacity Requirement</a:t>
            </a:r>
          </a:p>
          <a:p>
            <a:pPr lvl="1"/>
            <a:r>
              <a:rPr lang="en-US" dirty="0"/>
              <a:t>Permits nonprofit organizations that cannot meet demonstrated experience requirement solely through paid employees with housing development experience to supplement the capacity of paid staff with that of board members/officers who will work directly on the HOME-assisted project.</a:t>
            </a:r>
          </a:p>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CF60D-E7C1-BDA2-06C4-9A2C3B4D9B17}"/>
            </a:ext>
          </a:extLst>
        </p:cNvPr>
        <p:cNvGrpSpPr/>
        <p:nvPr/>
      </p:nvGrpSpPr>
      <p:grpSpPr>
        <a:xfrm>
          <a:off x="0" y="0"/>
          <a:ext cx="0" cy="0"/>
          <a:chOff x="0" y="0"/>
          <a:chExt cx="0" cy="0"/>
        </a:xfrm>
      </p:grpSpPr>
      <p:sp>
        <p:nvSpPr>
          <p:cNvPr id="3" name="object 3" descr="$PPTXTitle">
            <a:extLst>
              <a:ext uri="{FF2B5EF4-FFF2-40B4-BE49-F238E27FC236}">
                <a16:creationId xmlns:a16="http://schemas.microsoft.com/office/drawing/2014/main" id="{A05E90E6-941D-0E43-AC69-E62A23832D53}"/>
              </a:ext>
            </a:extLst>
          </p:cNvPr>
          <p:cNvSpPr txBox="1">
            <a:spLocks noGrp="1"/>
          </p:cNvSpPr>
          <p:nvPr>
            <p:ph type="title"/>
          </p:nvPr>
        </p:nvSpPr>
        <p:spPr>
          <a:xfrm>
            <a:off x="838200" y="381000"/>
            <a:ext cx="8046720" cy="622222"/>
          </a:xfrm>
        </p:spPr>
        <p:txBody>
          <a:bodyPr vert="horz" wrap="square" lIns="0" tIns="12700" rIns="0" bIns="0" rtlCol="0">
            <a:spAutoFit/>
          </a:bodyPr>
          <a:lstStyle/>
          <a:p>
            <a:r>
              <a:rPr lang="en-US" dirty="0"/>
              <a:t>CHDO Capacity</a:t>
            </a:r>
          </a:p>
        </p:txBody>
      </p:sp>
      <p:sp>
        <p:nvSpPr>
          <p:cNvPr id="4" name="Content Placeholder 3">
            <a:extLst>
              <a:ext uri="{FF2B5EF4-FFF2-40B4-BE49-F238E27FC236}">
                <a16:creationId xmlns:a16="http://schemas.microsoft.com/office/drawing/2014/main" id="{EEB2F7AA-5589-EF5C-17D6-E4FB97969D55}"/>
              </a:ext>
            </a:extLst>
          </p:cNvPr>
          <p:cNvSpPr>
            <a:spLocks noGrp="1"/>
          </p:cNvSpPr>
          <p:nvPr>
            <p:ph idx="1"/>
          </p:nvPr>
        </p:nvSpPr>
        <p:spPr>
          <a:xfrm>
            <a:off x="838200" y="2608926"/>
            <a:ext cx="10515600" cy="2246769"/>
          </a:xfrm>
        </p:spPr>
        <p:txBody>
          <a:bodyPr>
            <a:noAutofit/>
          </a:bodyPr>
          <a:lstStyle/>
          <a:p>
            <a:r>
              <a:rPr lang="en-US" dirty="0"/>
              <a:t>Developer and Sponsor Roles</a:t>
            </a:r>
          </a:p>
          <a:p>
            <a:pPr lvl="1"/>
            <a:r>
              <a:rPr lang="en-US" dirty="0"/>
              <a:t>Permits CHDO developers and sponsors to share certain development responsibilities with other nonprofit/for-profit organizations to enhance capacity, while still requiring CHDO to retain decision-making authority (expressly outlined in written agreement). Responsibilities are:</a:t>
            </a:r>
          </a:p>
          <a:p>
            <a:pPr lvl="2"/>
            <a:r>
              <a:rPr lang="en-US" dirty="0"/>
              <a:t>site selection,</a:t>
            </a:r>
          </a:p>
          <a:p>
            <a:pPr lvl="2"/>
            <a:r>
              <a:rPr lang="en-US" dirty="0"/>
              <a:t>obtaining permit approvals and all project financing,</a:t>
            </a:r>
          </a:p>
          <a:p>
            <a:pPr lvl="2"/>
            <a:r>
              <a:rPr lang="en-US" dirty="0"/>
              <a:t>selecting architects, engineers, and general contractors,</a:t>
            </a:r>
          </a:p>
          <a:p>
            <a:pPr lvl="2"/>
            <a:r>
              <a:rPr lang="en-US" dirty="0"/>
              <a:t>overseeing project progress, and</a:t>
            </a:r>
          </a:p>
          <a:p>
            <a:pPr lvl="2"/>
            <a:r>
              <a:rPr lang="en-US" dirty="0"/>
              <a:t>determining the reasonableness of costs.</a:t>
            </a:r>
          </a:p>
          <a:p>
            <a:endParaRPr lang="en-US" dirty="0"/>
          </a:p>
        </p:txBody>
      </p:sp>
    </p:spTree>
    <p:extLst>
      <p:ext uri="{BB962C8B-B14F-4D97-AF65-F5344CB8AC3E}">
        <p14:creationId xmlns:p14="http://schemas.microsoft.com/office/powerpoint/2010/main" val="767475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descr="$PPTXTitle"/>
          <p:cNvSpPr txBox="1">
            <a:spLocks noGrp="1"/>
          </p:cNvSpPr>
          <p:nvPr>
            <p:ph type="title"/>
          </p:nvPr>
        </p:nvSpPr>
        <p:spPr>
          <a:xfrm>
            <a:off x="838200" y="762000"/>
            <a:ext cx="7513637" cy="613309"/>
          </a:xfrm>
        </p:spPr>
        <p:txBody>
          <a:bodyPr vert="horz" wrap="square" lIns="0" tIns="0" rIns="0" bIns="0" rtlCol="0">
            <a:spAutoFit/>
          </a:bodyPr>
          <a:lstStyle/>
          <a:p>
            <a:r>
              <a:rPr lang="en-US" dirty="0"/>
              <a:t>Other CHDO Changes</a:t>
            </a:r>
          </a:p>
        </p:txBody>
      </p:sp>
      <p:sp>
        <p:nvSpPr>
          <p:cNvPr id="4" name="Content Placeholder 3">
            <a:extLst>
              <a:ext uri="{FF2B5EF4-FFF2-40B4-BE49-F238E27FC236}">
                <a16:creationId xmlns:a16="http://schemas.microsoft.com/office/drawing/2014/main" id="{1EDFF00B-B649-4B3E-2AA0-2968983239FF}"/>
              </a:ext>
            </a:extLst>
          </p:cNvPr>
          <p:cNvSpPr>
            <a:spLocks noGrp="1"/>
          </p:cNvSpPr>
          <p:nvPr>
            <p:ph idx="1"/>
          </p:nvPr>
        </p:nvSpPr>
        <p:spPr>
          <a:xfrm>
            <a:off x="838200" y="2316441"/>
            <a:ext cx="10515600" cy="2831544"/>
          </a:xfrm>
        </p:spPr>
        <p:txBody>
          <a:bodyPr/>
          <a:lstStyle/>
          <a:p>
            <a:r>
              <a:rPr lang="en-US" dirty="0"/>
              <a:t>Eliminated requirement that CHDO continue to own project through period of affordability</a:t>
            </a:r>
          </a:p>
          <a:p>
            <a:pPr lvl="1"/>
            <a:r>
              <a:rPr lang="en-US" dirty="0"/>
              <a:t>If PJ determines and documents that CHDO no longer has capacity to own/manage the project for full period of affordability and there are no other CHDOs within the jurisdiction with capacity to own/manage project for POA</a:t>
            </a:r>
          </a:p>
          <a:p>
            <a:pPr lvl="1"/>
            <a:r>
              <a:rPr lang="en-US" dirty="0"/>
              <a:t>Applies only to Developer and Sponsor Roles, not Owner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descr="$PPTXTitle"/>
          <p:cNvSpPr txBox="1">
            <a:spLocks noGrp="1"/>
          </p:cNvSpPr>
          <p:nvPr>
            <p:ph type="title"/>
          </p:nvPr>
        </p:nvSpPr>
        <p:spPr>
          <a:xfrm>
            <a:off x="838200" y="838200"/>
            <a:ext cx="9723437" cy="613309"/>
          </a:xfrm>
        </p:spPr>
        <p:txBody>
          <a:bodyPr vert="horz" wrap="square" lIns="0" tIns="0" rIns="0" bIns="0" rtlCol="0">
            <a:spAutoFit/>
          </a:bodyPr>
          <a:lstStyle/>
          <a:p>
            <a:r>
              <a:rPr lang="en-US" dirty="0"/>
              <a:t>Operating Assistance for Nonprofits</a:t>
            </a:r>
          </a:p>
        </p:txBody>
      </p:sp>
      <p:sp>
        <p:nvSpPr>
          <p:cNvPr id="7" name="Content Placeholder 6">
            <a:extLst>
              <a:ext uri="{FF2B5EF4-FFF2-40B4-BE49-F238E27FC236}">
                <a16:creationId xmlns:a16="http://schemas.microsoft.com/office/drawing/2014/main" id="{4F32CCF4-0C5F-6EC0-ED14-46E07D764223}"/>
              </a:ext>
            </a:extLst>
          </p:cNvPr>
          <p:cNvSpPr>
            <a:spLocks noGrp="1"/>
          </p:cNvSpPr>
          <p:nvPr>
            <p:ph idx="1"/>
          </p:nvPr>
        </p:nvSpPr>
        <p:spPr>
          <a:xfrm>
            <a:off x="838200" y="2355011"/>
            <a:ext cx="10515600" cy="2754600"/>
          </a:xfrm>
        </p:spPr>
        <p:txBody>
          <a:bodyPr/>
          <a:lstStyle/>
          <a:p>
            <a:r>
              <a:rPr lang="en-US" dirty="0"/>
              <a:t>Corrects drafting error in 2013 rule that created an impediment to organizations seeking to become CHDOs accessing operating expense assistance to obtain required capacity</a:t>
            </a:r>
          </a:p>
          <a:p>
            <a:pPr lvl="1"/>
            <a:r>
              <a:rPr lang="en-US" dirty="0"/>
              <a:t>New paragraph § 92.208(c) states that an organization that meets CHDO definition in § 92.2 except for capacity requirement in paragraph (9) may receive HOME funds for operating expenses to develop demonstrated capacity and qualify as a CHDO.</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ural painter working">
            <a:extLst>
              <a:ext uri="{FF2B5EF4-FFF2-40B4-BE49-F238E27FC236}">
                <a16:creationId xmlns:a16="http://schemas.microsoft.com/office/drawing/2014/main" id="{6B649F2A-D63B-14E9-3F21-1669D72EFD77}"/>
              </a:ext>
            </a:extLst>
          </p:cNvPr>
          <p:cNvPicPr>
            <a:picLocks noChangeAspect="1"/>
          </p:cNvPicPr>
          <p:nvPr/>
        </p:nvPicPr>
        <p:blipFill>
          <a:blip r:embed="rId2">
            <a:extLst>
              <a:ext uri="{28A0092B-C50C-407E-A947-70E740481C1C}">
                <a14:useLocalDpi xmlns:a14="http://schemas.microsoft.com/office/drawing/2010/main" val="0"/>
              </a:ext>
            </a:extLst>
          </a:blip>
          <a:srcRect t="12891" b="11605"/>
          <a:stretch>
            <a:fillRect/>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marL="699770" marR="5080" indent="-687705" algn="ctr">
              <a:lnSpc>
                <a:spcPct val="90000"/>
              </a:lnSpc>
              <a:spcBef>
                <a:spcPct val="0"/>
              </a:spcBef>
              <a:spcAft>
                <a:spcPts val="600"/>
              </a:spcAft>
            </a:pPr>
            <a:r>
              <a:rPr lang="en-US" sz="5200" b="1">
                <a:solidFill>
                  <a:srgbClr val="FFFFFF"/>
                </a:solidFill>
                <a:latin typeface="+mj-lt"/>
                <a:ea typeface="+mj-ea"/>
                <a:cs typeface="+mj-cs"/>
              </a:rPr>
              <a:t>Simplify</a:t>
            </a:r>
            <a:r>
              <a:rPr lang="en-US" sz="5200" b="1" spc="-50">
                <a:solidFill>
                  <a:srgbClr val="FFFFFF"/>
                </a:solidFill>
                <a:latin typeface="+mj-lt"/>
                <a:ea typeface="+mj-ea"/>
                <a:cs typeface="+mj-cs"/>
              </a:rPr>
              <a:t> </a:t>
            </a:r>
            <a:r>
              <a:rPr lang="en-US" sz="5200" b="1">
                <a:solidFill>
                  <a:srgbClr val="FFFFFF"/>
                </a:solidFill>
                <a:latin typeface="+mj-lt"/>
                <a:ea typeface="+mj-ea"/>
                <a:cs typeface="+mj-cs"/>
              </a:rPr>
              <a:t>HOME</a:t>
            </a:r>
            <a:r>
              <a:rPr lang="en-US" sz="5200" b="1" spc="-35">
                <a:solidFill>
                  <a:srgbClr val="FFFFFF"/>
                </a:solidFill>
                <a:latin typeface="+mj-lt"/>
                <a:ea typeface="+mj-ea"/>
                <a:cs typeface="+mj-cs"/>
              </a:rPr>
              <a:t> </a:t>
            </a:r>
            <a:r>
              <a:rPr lang="en-US" sz="5200" b="1">
                <a:solidFill>
                  <a:srgbClr val="FFFFFF"/>
                </a:solidFill>
                <a:latin typeface="+mj-lt"/>
                <a:ea typeface="+mj-ea"/>
                <a:cs typeface="+mj-cs"/>
              </a:rPr>
              <a:t>Rental</a:t>
            </a:r>
            <a:r>
              <a:rPr lang="en-US" sz="5200" b="1" spc="-55">
                <a:solidFill>
                  <a:srgbClr val="FFFFFF"/>
                </a:solidFill>
                <a:latin typeface="+mj-lt"/>
                <a:ea typeface="+mj-ea"/>
                <a:cs typeface="+mj-cs"/>
              </a:rPr>
              <a:t> </a:t>
            </a:r>
            <a:r>
              <a:rPr lang="en-US" sz="5200" b="1">
                <a:solidFill>
                  <a:srgbClr val="FFFFFF"/>
                </a:solidFill>
                <a:latin typeface="+mj-lt"/>
                <a:ea typeface="+mj-ea"/>
                <a:cs typeface="+mj-cs"/>
              </a:rPr>
              <a:t>Housing</a:t>
            </a:r>
            <a:r>
              <a:rPr lang="en-US" sz="5200" b="1" spc="-60">
                <a:solidFill>
                  <a:srgbClr val="FFFFFF"/>
                </a:solidFill>
                <a:latin typeface="+mj-lt"/>
                <a:ea typeface="+mj-ea"/>
                <a:cs typeface="+mj-cs"/>
              </a:rPr>
              <a:t> </a:t>
            </a:r>
            <a:r>
              <a:rPr lang="en-US" sz="5200" b="1">
                <a:solidFill>
                  <a:srgbClr val="FFFFFF"/>
                </a:solidFill>
                <a:latin typeface="+mj-lt"/>
                <a:ea typeface="+mj-ea"/>
                <a:cs typeface="+mj-cs"/>
              </a:rPr>
              <a:t>Requirements</a:t>
            </a:r>
            <a:r>
              <a:rPr lang="en-US" sz="5200" b="1" spc="-55">
                <a:solidFill>
                  <a:srgbClr val="FFFFFF"/>
                </a:solidFill>
                <a:latin typeface="+mj-lt"/>
                <a:ea typeface="+mj-ea"/>
                <a:cs typeface="+mj-cs"/>
              </a:rPr>
              <a:t> </a:t>
            </a:r>
            <a:r>
              <a:rPr lang="en-US" sz="5200" b="1" spc="-25">
                <a:solidFill>
                  <a:srgbClr val="FFFFFF"/>
                </a:solidFill>
                <a:latin typeface="+mj-lt"/>
                <a:ea typeface="+mj-ea"/>
                <a:cs typeface="+mj-cs"/>
              </a:rPr>
              <a:t>and </a:t>
            </a:r>
            <a:r>
              <a:rPr lang="en-US" sz="5200" b="1">
                <a:solidFill>
                  <a:srgbClr val="FFFFFF"/>
                </a:solidFill>
                <a:latin typeface="+mj-lt"/>
                <a:ea typeface="+mj-ea"/>
                <a:cs typeface="+mj-cs"/>
              </a:rPr>
              <a:t>Align</a:t>
            </a:r>
            <a:r>
              <a:rPr lang="en-US" sz="5200" b="1" spc="-25">
                <a:solidFill>
                  <a:srgbClr val="FFFFFF"/>
                </a:solidFill>
                <a:latin typeface="+mj-lt"/>
                <a:ea typeface="+mj-ea"/>
                <a:cs typeface="+mj-cs"/>
              </a:rPr>
              <a:t> </a:t>
            </a:r>
            <a:r>
              <a:rPr lang="en-US" sz="5200" b="1">
                <a:solidFill>
                  <a:srgbClr val="FFFFFF"/>
                </a:solidFill>
                <a:latin typeface="+mj-lt"/>
                <a:ea typeface="+mj-ea"/>
                <a:cs typeface="+mj-cs"/>
              </a:rPr>
              <a:t>with</a:t>
            </a:r>
            <a:r>
              <a:rPr lang="en-US" sz="5200" b="1" spc="-30">
                <a:solidFill>
                  <a:srgbClr val="FFFFFF"/>
                </a:solidFill>
                <a:latin typeface="+mj-lt"/>
                <a:ea typeface="+mj-ea"/>
                <a:cs typeface="+mj-cs"/>
              </a:rPr>
              <a:t> </a:t>
            </a:r>
            <a:r>
              <a:rPr lang="en-US" sz="5200" b="1">
                <a:solidFill>
                  <a:srgbClr val="FFFFFF"/>
                </a:solidFill>
                <a:latin typeface="+mj-lt"/>
                <a:ea typeface="+mj-ea"/>
                <a:cs typeface="+mj-cs"/>
              </a:rPr>
              <a:t>LIHTC</a:t>
            </a:r>
            <a:r>
              <a:rPr lang="en-US" sz="5200" b="1" spc="-30">
                <a:solidFill>
                  <a:srgbClr val="FFFFFF"/>
                </a:solidFill>
                <a:latin typeface="+mj-lt"/>
                <a:ea typeface="+mj-ea"/>
                <a:cs typeface="+mj-cs"/>
              </a:rPr>
              <a:t> </a:t>
            </a:r>
            <a:r>
              <a:rPr lang="en-US" sz="5200" b="1">
                <a:solidFill>
                  <a:srgbClr val="FFFFFF"/>
                </a:solidFill>
                <a:latin typeface="+mj-lt"/>
                <a:ea typeface="+mj-ea"/>
                <a:cs typeface="+mj-cs"/>
              </a:rPr>
              <a:t>and</a:t>
            </a:r>
            <a:r>
              <a:rPr lang="en-US" sz="5200" b="1" spc="-30">
                <a:solidFill>
                  <a:srgbClr val="FFFFFF"/>
                </a:solidFill>
                <a:latin typeface="+mj-lt"/>
                <a:ea typeface="+mj-ea"/>
                <a:cs typeface="+mj-cs"/>
              </a:rPr>
              <a:t> </a:t>
            </a:r>
            <a:r>
              <a:rPr lang="en-US" sz="5200" b="1">
                <a:solidFill>
                  <a:srgbClr val="FFFFFF"/>
                </a:solidFill>
                <a:latin typeface="+mj-lt"/>
                <a:ea typeface="+mj-ea"/>
                <a:cs typeface="+mj-cs"/>
              </a:rPr>
              <a:t>Other</a:t>
            </a:r>
            <a:r>
              <a:rPr lang="en-US" sz="5200" b="1" spc="-35">
                <a:solidFill>
                  <a:srgbClr val="FFFFFF"/>
                </a:solidFill>
                <a:latin typeface="+mj-lt"/>
                <a:ea typeface="+mj-ea"/>
                <a:cs typeface="+mj-cs"/>
              </a:rPr>
              <a:t> </a:t>
            </a:r>
            <a:r>
              <a:rPr lang="en-US" sz="5200" b="1">
                <a:solidFill>
                  <a:srgbClr val="FFFFFF"/>
                </a:solidFill>
                <a:latin typeface="+mj-lt"/>
                <a:ea typeface="+mj-ea"/>
                <a:cs typeface="+mj-cs"/>
              </a:rPr>
              <a:t>HUD </a:t>
            </a:r>
            <a:r>
              <a:rPr lang="en-US" sz="5200" b="1" spc="-10">
                <a:solidFill>
                  <a:srgbClr val="FFFFFF"/>
                </a:solidFill>
                <a:latin typeface="+mj-lt"/>
                <a:ea typeface="+mj-ea"/>
                <a:cs typeface="+mj-cs"/>
              </a:rPr>
              <a:t>Programs</a:t>
            </a:r>
            <a:endParaRPr lang="en-US" sz="5200" dirty="0">
              <a:solidFill>
                <a:srgbClr val="FFFFFF"/>
              </a:solidFill>
              <a:latin typeface="+mj-lt"/>
              <a:ea typeface="+mj-ea"/>
              <a:cs typeface="+mj-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8320351-9FA2-4A26-885B-BB8F3E490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8CD2EFB-78C2-4C6E-A6B9-4ED12FAD5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7" name="Picture 6" descr="Pot of paints of various colors on multi color canvas">
            <a:extLst>
              <a:ext uri="{FF2B5EF4-FFF2-40B4-BE49-F238E27FC236}">
                <a16:creationId xmlns:a16="http://schemas.microsoft.com/office/drawing/2014/main" id="{CE2B5567-F496-05B7-03D3-95E0AD405325}"/>
              </a:ext>
            </a:extLst>
          </p:cNvPr>
          <p:cNvPicPr>
            <a:picLocks noChangeAspect="1"/>
          </p:cNvPicPr>
          <p:nvPr/>
        </p:nvPicPr>
        <p:blipFill>
          <a:blip r:embed="rId2" cstate="print">
            <a:alphaModFix amt="60000"/>
            <a:extLst>
              <a:ext uri="{28A0092B-C50C-407E-A947-70E740481C1C}">
                <a14:useLocalDpi xmlns:a14="http://schemas.microsoft.com/office/drawing/2010/main" val="0"/>
              </a:ext>
            </a:extLst>
          </a:blip>
          <a:srcRect t="9883" b="5848"/>
          <a:stretch>
            <a:fillRect/>
          </a:stretch>
        </p:blipFill>
        <p:spPr>
          <a:xfrm>
            <a:off x="-1" y="10"/>
            <a:ext cx="12192001" cy="6857990"/>
          </a:xfrm>
          <a:prstGeom prst="rect">
            <a:avLst/>
          </a:prstGeom>
        </p:spPr>
      </p:pic>
      <p:sp>
        <p:nvSpPr>
          <p:cNvPr id="2" name="object 2" descr="$PPTXTitle"/>
          <p:cNvSpPr txBox="1">
            <a:spLocks noGrp="1"/>
          </p:cNvSpPr>
          <p:nvPr>
            <p:ph type="ctrTitle"/>
          </p:nvPr>
        </p:nvSpPr>
        <p:spPr>
          <a:xfrm>
            <a:off x="841248" y="2590801"/>
            <a:ext cx="6854952" cy="1309528"/>
          </a:xfrm>
        </p:spPr>
        <p:txBody>
          <a:bodyPr vert="horz" lIns="0" tIns="88900" rIns="0" bIns="0" rtlCol="0">
            <a:normAutofit fontScale="90000"/>
          </a:bodyPr>
          <a:lstStyle/>
          <a:p>
            <a:pPr algn="l"/>
            <a:r>
              <a:rPr lang="en-US" sz="8200" dirty="0">
                <a:solidFill>
                  <a:srgbClr val="FFFFFF"/>
                </a:solidFill>
                <a:effectLst>
                  <a:outerShdw blurRad="50800" dist="38100" dir="18900000" algn="bl" rotWithShape="0">
                    <a:prstClr val="black">
                      <a:alpha val="40000"/>
                    </a:prstClr>
                  </a:outerShdw>
                </a:effectLst>
              </a:rPr>
              <a:t>Hues of HOME</a:t>
            </a:r>
          </a:p>
        </p:txBody>
      </p:sp>
      <p:sp>
        <p:nvSpPr>
          <p:cNvPr id="5" name="Subtitle 4">
            <a:extLst>
              <a:ext uri="{FF2B5EF4-FFF2-40B4-BE49-F238E27FC236}">
                <a16:creationId xmlns:a16="http://schemas.microsoft.com/office/drawing/2014/main" id="{D3CB6034-D5B9-26BE-0E82-86DA9D9E5D72}"/>
              </a:ext>
            </a:extLst>
          </p:cNvPr>
          <p:cNvSpPr>
            <a:spLocks noGrp="1"/>
          </p:cNvSpPr>
          <p:nvPr>
            <p:ph type="subTitle" idx="1"/>
          </p:nvPr>
        </p:nvSpPr>
        <p:spPr>
          <a:xfrm>
            <a:off x="859536" y="4072045"/>
            <a:ext cx="9875520" cy="1414355"/>
          </a:xfrm>
          <a:effectLst>
            <a:outerShdw blurRad="50800" dist="38100" dir="5400000" algn="t" rotWithShape="0">
              <a:prstClr val="black">
                <a:alpha val="40000"/>
              </a:prstClr>
            </a:outerShdw>
          </a:effectLst>
        </p:spPr>
        <p:txBody>
          <a:bodyPr>
            <a:normAutofit/>
          </a:bodyPr>
          <a:lstStyle/>
          <a:p>
            <a:pPr algn="l"/>
            <a:r>
              <a:rPr lang="en-US" sz="4000" dirty="0">
                <a:solidFill>
                  <a:srgbClr val="FFFFFF"/>
                </a:solidFill>
              </a:rPr>
              <a:t>HOME Investment Partnerships </a:t>
            </a:r>
            <a:r>
              <a:rPr lang="en-US" sz="4000">
                <a:solidFill>
                  <a:srgbClr val="FFFFFF"/>
                </a:solidFill>
              </a:rPr>
              <a:t>Program 2025 Final </a:t>
            </a:r>
            <a:r>
              <a:rPr lang="en-US" sz="4000" dirty="0">
                <a:solidFill>
                  <a:srgbClr val="FFFFFF"/>
                </a:solidFill>
              </a:rPr>
              <a:t>Rule Overview</a:t>
            </a:r>
          </a:p>
          <a:p>
            <a:pPr algn="l"/>
            <a:endParaRPr lang="en-US" sz="4000" dirty="0">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descr="$PPTXTitle"/>
          <p:cNvSpPr txBox="1">
            <a:spLocks noGrp="1"/>
          </p:cNvSpPr>
          <p:nvPr>
            <p:ph type="title"/>
          </p:nvPr>
        </p:nvSpPr>
        <p:spPr>
          <a:xfrm>
            <a:off x="838200" y="304800"/>
            <a:ext cx="8656320" cy="1231619"/>
          </a:xfrm>
        </p:spPr>
        <p:txBody>
          <a:bodyPr vert="horz" wrap="square" lIns="0" tIns="12700" rIns="0" bIns="0" rtlCol="0">
            <a:spAutoFit/>
          </a:bodyPr>
          <a:lstStyle/>
          <a:p>
            <a:r>
              <a:rPr lang="en-US" dirty="0"/>
              <a:t>Implement HERA Provisions for HOME Rents</a:t>
            </a:r>
          </a:p>
        </p:txBody>
      </p:sp>
      <p:sp>
        <p:nvSpPr>
          <p:cNvPr id="4" name="Content Placeholder 3">
            <a:extLst>
              <a:ext uri="{FF2B5EF4-FFF2-40B4-BE49-F238E27FC236}">
                <a16:creationId xmlns:a16="http://schemas.microsoft.com/office/drawing/2014/main" id="{9FBA2D32-B1C0-92F1-9BD3-C44F865EB59B}"/>
              </a:ext>
            </a:extLst>
          </p:cNvPr>
          <p:cNvSpPr>
            <a:spLocks noGrp="1"/>
          </p:cNvSpPr>
          <p:nvPr>
            <p:ph idx="1"/>
          </p:nvPr>
        </p:nvSpPr>
        <p:spPr>
          <a:xfrm>
            <a:off x="838200" y="2895600"/>
            <a:ext cx="10515600" cy="2246769"/>
          </a:xfrm>
        </p:spPr>
        <p:txBody>
          <a:bodyPr/>
          <a:lstStyle/>
          <a:p>
            <a:r>
              <a:rPr lang="en-US" dirty="0"/>
              <a:t>HUD previously implemented statutory High and Low HOME Rents as caps on the gross rent received by owners of HOME units. HERA permits owners of HOME units receiving rental assistance to charge permissible HCV, PBV, or PBRA rent instead of maximum HOME rent limit.</a:t>
            </a:r>
          </a:p>
          <a:p>
            <a:r>
              <a:rPr lang="en-US" dirty="0"/>
              <a:t>Final rule defines “HOME rent” as rent paid by tenant</a:t>
            </a:r>
          </a:p>
          <a:p>
            <a:pPr lvl="1"/>
            <a:r>
              <a:rPr lang="en-US" dirty="0"/>
              <a:t>Better aligns HOME with LIHTC and HUD rental assistance programs</a:t>
            </a:r>
          </a:p>
          <a:p>
            <a:pPr lvl="1"/>
            <a:r>
              <a:rPr lang="en-US" dirty="0"/>
              <a:t>Permits higher gross rents, increasing rental revenue to owners and improving project financial viability without affecting tenant contribution</a:t>
            </a:r>
          </a:p>
          <a:p>
            <a:pPr lvl="1"/>
            <a:r>
              <a:rPr lang="en-US" dirty="0"/>
              <a:t>Eliminates need for PJs to monitor or enforce HOME requirements on PHAs administering rental assistance used in HOME units.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descr="$PPTXTitle"/>
          <p:cNvSpPr txBox="1">
            <a:spLocks noGrp="1"/>
          </p:cNvSpPr>
          <p:nvPr>
            <p:ph type="title"/>
          </p:nvPr>
        </p:nvSpPr>
        <p:spPr>
          <a:xfrm>
            <a:off x="838200" y="762000"/>
            <a:ext cx="8199437" cy="613309"/>
          </a:xfrm>
        </p:spPr>
        <p:txBody>
          <a:bodyPr vert="horz" wrap="square" lIns="0" tIns="0" rIns="0" bIns="0" rtlCol="0">
            <a:spAutoFit/>
          </a:bodyPr>
          <a:lstStyle/>
          <a:p>
            <a:r>
              <a:rPr lang="en-US" dirty="0"/>
              <a:t>Further Alignment with LIHTC</a:t>
            </a:r>
          </a:p>
        </p:txBody>
      </p:sp>
      <p:sp>
        <p:nvSpPr>
          <p:cNvPr id="4" name="Content Placeholder 3">
            <a:extLst>
              <a:ext uri="{FF2B5EF4-FFF2-40B4-BE49-F238E27FC236}">
                <a16:creationId xmlns:a16="http://schemas.microsoft.com/office/drawing/2014/main" id="{C3A020D8-AB7F-C163-7606-41CF4DE33467}"/>
              </a:ext>
            </a:extLst>
          </p:cNvPr>
          <p:cNvSpPr>
            <a:spLocks noGrp="1"/>
          </p:cNvSpPr>
          <p:nvPr>
            <p:ph idx="1"/>
          </p:nvPr>
        </p:nvSpPr>
        <p:spPr>
          <a:xfrm>
            <a:off x="838200" y="2608926"/>
            <a:ext cx="10515600" cy="2246769"/>
          </a:xfrm>
        </p:spPr>
        <p:txBody>
          <a:bodyPr/>
          <a:lstStyle/>
          <a:p>
            <a:r>
              <a:rPr lang="en-US" dirty="0"/>
              <a:t>Low HOME Rent (30% of 50% of AMI) does not have to be charged in a LIHTC/HOME unit if it has a rent not greater than the gross rent for rent-restricted residential units as determined under </a:t>
            </a:r>
            <a:r>
              <a:rPr lang="en-US" dirty="0">
                <a:hlinkClick r:id="rId2"/>
              </a:rPr>
              <a:t>26 U.S.C. 42(g)(2)</a:t>
            </a:r>
            <a:r>
              <a:rPr lang="en-US" dirty="0"/>
              <a:t>.</a:t>
            </a:r>
          </a:p>
          <a:p>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descr="$PPTXTitle"/>
          <p:cNvSpPr txBox="1">
            <a:spLocks noGrp="1"/>
          </p:cNvSpPr>
          <p:nvPr>
            <p:ph type="title"/>
          </p:nvPr>
        </p:nvSpPr>
        <p:spPr>
          <a:xfrm>
            <a:off x="838200" y="914400"/>
            <a:ext cx="10104437" cy="613309"/>
          </a:xfrm>
        </p:spPr>
        <p:txBody>
          <a:bodyPr vert="horz" wrap="square" lIns="0" tIns="0" rIns="0" bIns="0" rtlCol="0">
            <a:spAutoFit/>
          </a:bodyPr>
          <a:lstStyle/>
          <a:p>
            <a:r>
              <a:rPr lang="en-US" dirty="0"/>
              <a:t>Align Utility Allowance Requirements</a:t>
            </a:r>
          </a:p>
        </p:txBody>
      </p:sp>
      <p:sp>
        <p:nvSpPr>
          <p:cNvPr id="2" name="object 2"/>
          <p:cNvSpPr txBox="1">
            <a:spLocks noGrp="1"/>
          </p:cNvSpPr>
          <p:nvPr>
            <p:ph idx="1"/>
          </p:nvPr>
        </p:nvSpPr>
        <p:spPr>
          <a:xfrm>
            <a:off x="838200" y="2608926"/>
            <a:ext cx="10515600" cy="2246769"/>
          </a:xfrm>
        </p:spPr>
        <p:txBody>
          <a:bodyPr vert="horz" wrap="square" lIns="0" tIns="68453" rIns="0" bIns="0" rtlCol="0">
            <a:spAutoFit/>
          </a:bodyPr>
          <a:lstStyle/>
          <a:p>
            <a:r>
              <a:rPr lang="en-US" dirty="0"/>
              <a:t>Final rule adds PHA-established utility allowance to list of acceptable utility allowances for HOME rental projects.</a:t>
            </a:r>
          </a:p>
          <a:p>
            <a:pPr lvl="1"/>
            <a:r>
              <a:rPr lang="en-US" dirty="0"/>
              <a:t>Aligns HOME and Section 8 project-based vouchers (PBV) requirements - eliminating the need for HOME waivers and providing PJs an additional option for establishing utility allowances on all HOME rental projects.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descr="$PPTXTitle"/>
          <p:cNvSpPr txBox="1">
            <a:spLocks noGrp="1"/>
          </p:cNvSpPr>
          <p:nvPr>
            <p:ph type="title"/>
          </p:nvPr>
        </p:nvSpPr>
        <p:spPr>
          <a:xfrm>
            <a:off x="838200" y="304800"/>
            <a:ext cx="10027920" cy="1231619"/>
          </a:xfrm>
        </p:spPr>
        <p:txBody>
          <a:bodyPr vert="horz" wrap="square" lIns="0" tIns="12700" rIns="0" bIns="0" rtlCol="0">
            <a:spAutoFit/>
          </a:bodyPr>
          <a:lstStyle/>
          <a:p>
            <a:r>
              <a:rPr lang="en-US" dirty="0"/>
              <a:t>Streamlined Small Rental Projects Requirements</a:t>
            </a:r>
          </a:p>
        </p:txBody>
      </p:sp>
      <p:sp>
        <p:nvSpPr>
          <p:cNvPr id="4" name="Content Placeholder 3">
            <a:extLst>
              <a:ext uri="{FF2B5EF4-FFF2-40B4-BE49-F238E27FC236}">
                <a16:creationId xmlns:a16="http://schemas.microsoft.com/office/drawing/2014/main" id="{CA69D49E-73F2-5375-E46F-2F0353C806E1}"/>
              </a:ext>
            </a:extLst>
          </p:cNvPr>
          <p:cNvSpPr>
            <a:spLocks noGrp="1"/>
          </p:cNvSpPr>
          <p:nvPr>
            <p:ph idx="1"/>
          </p:nvPr>
        </p:nvSpPr>
        <p:spPr>
          <a:xfrm>
            <a:off x="838200" y="2608926"/>
            <a:ext cx="10515600" cy="2246769"/>
          </a:xfrm>
        </p:spPr>
        <p:txBody>
          <a:bodyPr/>
          <a:lstStyle/>
          <a:p>
            <a:r>
              <a:rPr lang="en-US" dirty="0"/>
              <a:t>Simplifies HOME requirements for small rental housing (1-4 total units)</a:t>
            </a:r>
          </a:p>
          <a:p>
            <a:pPr lvl="1"/>
            <a:r>
              <a:rPr lang="en-US" dirty="0"/>
              <a:t>Reduces Frequency of Income Determinations – from annual to every 3 years, with documentation required every 6 years.</a:t>
            </a:r>
          </a:p>
          <a:p>
            <a:r>
              <a:rPr lang="en-US" dirty="0"/>
              <a:t>Eases Physical Inspection Schedule/Protocol</a:t>
            </a:r>
          </a:p>
          <a:p>
            <a:pPr lvl="1"/>
            <a:r>
              <a:rPr lang="en-US" dirty="0"/>
              <a:t>Inspections every 3 years rather than risk-based schedule</a:t>
            </a:r>
          </a:p>
          <a:p>
            <a:pPr lvl="1"/>
            <a:r>
              <a:rPr lang="en-US" dirty="0"/>
              <a:t>PJs not required to adopt a more frequent inspection schedule if health and safety deficiencies are identified.</a:t>
            </a:r>
          </a:p>
          <a:p>
            <a:r>
              <a:rPr lang="en-US" dirty="0"/>
              <a:t>Alternative Waiting List Requirement</a:t>
            </a:r>
          </a:p>
          <a:p>
            <a:pPr lvl="1"/>
            <a:r>
              <a:rPr lang="en-US" dirty="0"/>
              <a:t>PJ-adopted policy to identify tenants when vacancies occur</a:t>
            </a:r>
          </a:p>
          <a:p>
            <a:r>
              <a:rPr lang="en-US" dirty="0"/>
              <a:t>Nondiscrimination and VAWA requirements continue to apply</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ulticolored paint swatches">
            <a:extLst>
              <a:ext uri="{FF2B5EF4-FFF2-40B4-BE49-F238E27FC236}">
                <a16:creationId xmlns:a16="http://schemas.microsoft.com/office/drawing/2014/main" id="{2E9094E0-8C7C-1450-5CAB-AB3082591DA6}"/>
              </a:ext>
            </a:extLst>
          </p:cNvPr>
          <p:cNvPicPr>
            <a:picLocks noChangeAspect="1"/>
          </p:cNvPicPr>
          <p:nvPr/>
        </p:nvPicPr>
        <p:blipFill>
          <a:blip r:embed="rId2" cstate="print">
            <a:extLst>
              <a:ext uri="{28A0092B-C50C-407E-A947-70E740481C1C}">
                <a14:useLocalDpi xmlns:a14="http://schemas.microsoft.com/office/drawing/2010/main" val="0"/>
              </a:ext>
            </a:extLst>
          </a:blip>
          <a:srcRect l="6236"/>
          <a:stretch>
            <a:fillRect/>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bject 2"/>
          <p:cNvSpPr txBox="1"/>
          <p:nvPr/>
        </p:nvSpPr>
        <p:spPr>
          <a:xfrm>
            <a:off x="6934200" y="3733800"/>
            <a:ext cx="5105399" cy="2518799"/>
          </a:xfrm>
          <a:prstGeom prst="rect">
            <a:avLst/>
          </a:prstGeom>
        </p:spPr>
        <p:txBody>
          <a:bodyPr vert="horz" lIns="91440" tIns="45720" rIns="91440" bIns="45720" rtlCol="0">
            <a:normAutofit fontScale="92500"/>
          </a:bodyPr>
          <a:lstStyle/>
          <a:p>
            <a:pPr>
              <a:lnSpc>
                <a:spcPct val="90000"/>
              </a:lnSpc>
              <a:spcBef>
                <a:spcPts val="100"/>
              </a:spcBef>
            </a:pPr>
            <a:r>
              <a:rPr lang="en-US" sz="4400" b="1" dirty="0"/>
              <a:t>Simplify</a:t>
            </a:r>
            <a:r>
              <a:rPr lang="en-US" sz="4400" b="1" spc="-50" dirty="0"/>
              <a:t> </a:t>
            </a:r>
            <a:r>
              <a:rPr lang="en-US" sz="4400" b="1" dirty="0"/>
              <a:t>TBRA</a:t>
            </a:r>
            <a:r>
              <a:rPr lang="en-US" sz="4400" b="1" spc="-140" dirty="0"/>
              <a:t> </a:t>
            </a:r>
            <a:r>
              <a:rPr lang="en-US" sz="4400" b="1" dirty="0"/>
              <a:t>and</a:t>
            </a:r>
            <a:r>
              <a:rPr lang="en-US" sz="4400" b="1" spc="-40" dirty="0"/>
              <a:t> </a:t>
            </a:r>
            <a:r>
              <a:rPr lang="en-US" sz="4400" b="1" dirty="0"/>
              <a:t>Make</a:t>
            </a:r>
            <a:r>
              <a:rPr lang="en-US" sz="4400" b="1" spc="-20" dirty="0"/>
              <a:t> TBRA </a:t>
            </a:r>
            <a:r>
              <a:rPr lang="en-US" sz="4400" b="1" dirty="0"/>
              <a:t>Work</a:t>
            </a:r>
            <a:r>
              <a:rPr lang="en-US" sz="4400" b="1" spc="-55" dirty="0"/>
              <a:t> </a:t>
            </a:r>
            <a:r>
              <a:rPr lang="en-US" sz="4400" b="1" dirty="0"/>
              <a:t>Better</a:t>
            </a:r>
            <a:r>
              <a:rPr lang="en-US" sz="4400" b="1" spc="-70" dirty="0"/>
              <a:t> </a:t>
            </a:r>
            <a:r>
              <a:rPr lang="en-US" sz="4400" b="1" dirty="0"/>
              <a:t>for</a:t>
            </a:r>
            <a:r>
              <a:rPr lang="en-US" sz="4400" b="1" spc="-70" dirty="0"/>
              <a:t> </a:t>
            </a:r>
            <a:r>
              <a:rPr lang="en-US" sz="4400" b="1" spc="-10" dirty="0"/>
              <a:t>Tenants, </a:t>
            </a:r>
            <a:r>
              <a:rPr lang="en-US" sz="4400" b="1" dirty="0"/>
              <a:t>Landlords,</a:t>
            </a:r>
            <a:r>
              <a:rPr lang="en-US" sz="4400" b="1" spc="-100" dirty="0"/>
              <a:t> </a:t>
            </a:r>
            <a:r>
              <a:rPr lang="en-US" sz="4400" b="1" dirty="0"/>
              <a:t>and</a:t>
            </a:r>
            <a:r>
              <a:rPr lang="en-US" sz="4400" b="1" spc="-75" dirty="0"/>
              <a:t> </a:t>
            </a:r>
            <a:r>
              <a:rPr lang="en-US" sz="4400" b="1" spc="-25" dirty="0"/>
              <a:t>PJs</a:t>
            </a:r>
            <a:endParaRPr lang="en-US" sz="44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descr="$PPTXTitle"/>
          <p:cNvSpPr txBox="1">
            <a:spLocks noGrp="1"/>
          </p:cNvSpPr>
          <p:nvPr>
            <p:ph type="title"/>
          </p:nvPr>
        </p:nvSpPr>
        <p:spPr>
          <a:xfrm>
            <a:off x="838200" y="609600"/>
            <a:ext cx="7485319" cy="613309"/>
          </a:xfrm>
        </p:spPr>
        <p:txBody>
          <a:bodyPr vert="horz" wrap="none" lIns="0" tIns="0" rIns="0" bIns="0" rtlCol="0">
            <a:spAutoFit/>
          </a:bodyPr>
          <a:lstStyle/>
          <a:p>
            <a:r>
              <a:rPr lang="en-US" dirty="0"/>
              <a:t>TBRA Updates to Benefit Tenants</a:t>
            </a:r>
          </a:p>
        </p:txBody>
      </p:sp>
      <p:sp>
        <p:nvSpPr>
          <p:cNvPr id="4" name="Content Placeholder 3">
            <a:extLst>
              <a:ext uri="{FF2B5EF4-FFF2-40B4-BE49-F238E27FC236}">
                <a16:creationId xmlns:a16="http://schemas.microsoft.com/office/drawing/2014/main" id="{CBB6107C-9EEF-6692-40DA-F36769264DBF}"/>
              </a:ext>
            </a:extLst>
          </p:cNvPr>
          <p:cNvSpPr>
            <a:spLocks noGrp="1"/>
          </p:cNvSpPr>
          <p:nvPr>
            <p:ph idx="1"/>
          </p:nvPr>
        </p:nvSpPr>
        <p:spPr>
          <a:xfrm>
            <a:off x="838200" y="2608926"/>
            <a:ext cx="10515600" cy="2246769"/>
          </a:xfrm>
        </p:spPr>
        <p:txBody>
          <a:bodyPr/>
          <a:lstStyle/>
          <a:p>
            <a:r>
              <a:rPr lang="en-US" dirty="0"/>
              <a:t>Facilitates the use of HOME TBRA for in-place eligible tenants</a:t>
            </a:r>
          </a:p>
          <a:p>
            <a:pPr lvl="1"/>
            <a:r>
              <a:rPr lang="en-US" dirty="0"/>
              <a:t>Permits TBRA contracts to start on the first day of the lease or the first month TBRA is provided to an eligible household.</a:t>
            </a:r>
          </a:p>
          <a:p>
            <a:r>
              <a:rPr lang="en-US" dirty="0"/>
              <a:t>Permits PJs to establish hardship policies that provides exceptions to the minimum tenant contribution requirement</a:t>
            </a:r>
          </a:p>
          <a:p>
            <a:pPr lvl="1"/>
            <a:r>
              <a:rPr lang="en-US" dirty="0"/>
              <a:t>Facilitates the use of TBRA for extremely low-income or homeless families.</a:t>
            </a:r>
          </a:p>
          <a:p>
            <a:r>
              <a:rPr lang="en-US" dirty="0"/>
              <a:t>Eliminates requirement for annual income recertification</a:t>
            </a:r>
          </a:p>
          <a:p>
            <a:pPr lvl="1"/>
            <a:r>
              <a:rPr lang="en-US" dirty="0"/>
              <a:t>Reduces burden on families and supports wealth-building.</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descr="$PPTXTitle"/>
          <p:cNvSpPr txBox="1">
            <a:spLocks noGrp="1"/>
          </p:cNvSpPr>
          <p:nvPr>
            <p:ph type="title"/>
          </p:nvPr>
        </p:nvSpPr>
        <p:spPr>
          <a:xfrm>
            <a:off x="838200" y="258255"/>
            <a:ext cx="10078465" cy="553998"/>
          </a:xfrm>
        </p:spPr>
        <p:txBody>
          <a:bodyPr vert="horz" wrap="none" lIns="0" tIns="0" rIns="0" bIns="0" rtlCol="0">
            <a:spAutoFit/>
          </a:bodyPr>
          <a:lstStyle/>
          <a:p>
            <a:r>
              <a:rPr lang="en-US" sz="4000" dirty="0"/>
              <a:t>TBRA Updates to Simplify Administration</a:t>
            </a:r>
          </a:p>
        </p:txBody>
      </p:sp>
      <p:sp>
        <p:nvSpPr>
          <p:cNvPr id="4" name="Content Placeholder 3">
            <a:extLst>
              <a:ext uri="{FF2B5EF4-FFF2-40B4-BE49-F238E27FC236}">
                <a16:creationId xmlns:a16="http://schemas.microsoft.com/office/drawing/2014/main" id="{DFDFE87E-1286-B0FC-879B-89E580A58BE9}"/>
              </a:ext>
            </a:extLst>
          </p:cNvPr>
          <p:cNvSpPr>
            <a:spLocks noGrp="1"/>
          </p:cNvSpPr>
          <p:nvPr>
            <p:ph idx="1"/>
          </p:nvPr>
        </p:nvSpPr>
        <p:spPr>
          <a:xfrm>
            <a:off x="838200" y="2608926"/>
            <a:ext cx="10515600" cy="2246769"/>
          </a:xfrm>
        </p:spPr>
        <p:txBody>
          <a:bodyPr/>
          <a:lstStyle/>
          <a:p>
            <a:r>
              <a:rPr lang="en-US" dirty="0"/>
              <a:t>Clarifies PJs must execute TBRA contract with both landlord and family (separate or Tri-party agreements).</a:t>
            </a:r>
          </a:p>
          <a:p>
            <a:pPr lvl="1"/>
            <a:r>
              <a:rPr lang="en-US" dirty="0"/>
              <a:t>Distinguishes between new contracts, amendments and renewals and the circumstances which require a new income examination</a:t>
            </a:r>
          </a:p>
          <a:p>
            <a:r>
              <a:rPr lang="en-US" dirty="0"/>
              <a:t>Allows PJs to Accept Physical Inspections Performed for Under Another Funding Source Using HQS (eventually NSPIRE).</a:t>
            </a:r>
          </a:p>
          <a:p>
            <a:pPr lvl="1"/>
            <a:r>
              <a:rPr lang="en-US" dirty="0"/>
              <a:t>Reduces burden of PJ of conducting a duplicative physical inspection.</a:t>
            </a:r>
          </a:p>
          <a:p>
            <a:pPr lvl="1"/>
            <a:r>
              <a:rPr lang="en-US" dirty="0"/>
              <a:t>Reduces burden on landlord of undergoing multiple inspections and may increase landlord willingness to participate in HOME TBRA program.</a:t>
            </a:r>
          </a:p>
          <a:p>
            <a:r>
              <a:rPr lang="en-US" dirty="0"/>
              <a:t>PJs may implement any applicable income safe harbor:</a:t>
            </a:r>
          </a:p>
          <a:p>
            <a:pPr lvl="1"/>
            <a:r>
              <a:rPr lang="en-US" dirty="0"/>
              <a:t>Accept income determination made by a form of public assistance (e.g., TANF, SNAP, Medicaid, LIHTC unit, WIC) made within previous 12 months.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Hands coated in multicolored powders">
            <a:extLst>
              <a:ext uri="{FF2B5EF4-FFF2-40B4-BE49-F238E27FC236}">
                <a16:creationId xmlns:a16="http://schemas.microsoft.com/office/drawing/2014/main" id="{00E79016-0D38-850B-CFF9-4C15B0C47B34}"/>
              </a:ext>
            </a:extLst>
          </p:cNvPr>
          <p:cNvPicPr>
            <a:picLocks noChangeAspect="1"/>
          </p:cNvPicPr>
          <p:nvPr/>
        </p:nvPicPr>
        <p:blipFill>
          <a:blip r:embed="rId2" cstate="print">
            <a:extLst>
              <a:ext uri="{28A0092B-C50C-407E-A947-70E740481C1C}">
                <a14:useLocalDpi xmlns:a14="http://schemas.microsoft.com/office/drawing/2010/main" val="0"/>
              </a:ext>
            </a:extLst>
          </a:blip>
          <a:srcRect t="15207" b="523"/>
          <a:stretch>
            <a:fillRect/>
          </a:stretch>
        </p:blipFill>
        <p:spPr>
          <a:xfrm>
            <a:off x="0" y="10"/>
            <a:ext cx="12191980" cy="6857990"/>
          </a:xfrm>
          <a:prstGeom prst="rect">
            <a:avLst/>
          </a:prstGeom>
        </p:spPr>
      </p:pic>
      <p:sp>
        <p:nvSpPr>
          <p:cNvPr id="2" name="object 2"/>
          <p:cNvSpPr txBox="1"/>
          <p:nvPr/>
        </p:nvSpPr>
        <p:spPr>
          <a:xfrm>
            <a:off x="3124200" y="1243598"/>
            <a:ext cx="8620125" cy="744836"/>
          </a:xfrm>
          <a:prstGeom prst="rect">
            <a:avLst/>
          </a:prstGeom>
        </p:spPr>
        <p:txBody>
          <a:bodyPr vert="horz" lIns="91440" tIns="45720" rIns="91440" bIns="45720" rtlCol="0" anchor="ctr">
            <a:noAutofit/>
          </a:bodyPr>
          <a:lstStyle/>
          <a:p>
            <a:pPr marL="2764790" marR="5080" indent="-2752725" algn="r">
              <a:lnSpc>
                <a:spcPct val="90000"/>
              </a:lnSpc>
              <a:spcBef>
                <a:spcPct val="0"/>
              </a:spcBef>
              <a:spcAft>
                <a:spcPts val="600"/>
              </a:spcAft>
            </a:pPr>
            <a:r>
              <a:rPr lang="en-US" sz="4400" b="1" dirty="0">
                <a:solidFill>
                  <a:schemeClr val="bg1"/>
                </a:solidFill>
                <a:latin typeface="+mj-lt"/>
                <a:ea typeface="+mj-ea"/>
                <a:cs typeface="+mj-cs"/>
              </a:rPr>
              <a:t>Strengthen</a:t>
            </a:r>
            <a:r>
              <a:rPr lang="en-US" sz="4400" b="1" spc="-95" dirty="0">
                <a:solidFill>
                  <a:schemeClr val="bg1"/>
                </a:solidFill>
                <a:latin typeface="+mj-lt"/>
                <a:ea typeface="+mj-ea"/>
                <a:cs typeface="+mj-cs"/>
              </a:rPr>
              <a:t> </a:t>
            </a:r>
            <a:r>
              <a:rPr lang="en-US" sz="4400" b="1" dirty="0">
                <a:solidFill>
                  <a:schemeClr val="bg1"/>
                </a:solidFill>
                <a:latin typeface="+mj-lt"/>
                <a:ea typeface="+mj-ea"/>
                <a:cs typeface="+mj-cs"/>
              </a:rPr>
              <a:t>Protections</a:t>
            </a:r>
            <a:r>
              <a:rPr lang="en-US" sz="4400" b="1" spc="-85" dirty="0">
                <a:solidFill>
                  <a:schemeClr val="bg1"/>
                </a:solidFill>
                <a:latin typeface="+mj-lt"/>
                <a:ea typeface="+mj-ea"/>
                <a:cs typeface="+mj-cs"/>
              </a:rPr>
              <a:t> </a:t>
            </a:r>
            <a:r>
              <a:rPr lang="en-US" sz="4400" b="1" dirty="0">
                <a:solidFill>
                  <a:schemeClr val="bg1"/>
                </a:solidFill>
                <a:latin typeface="+mj-lt"/>
                <a:ea typeface="+mj-ea"/>
                <a:cs typeface="+mj-cs"/>
              </a:rPr>
              <a:t>of</a:t>
            </a:r>
            <a:r>
              <a:rPr lang="en-US" sz="4400" b="1" spc="-65" dirty="0">
                <a:solidFill>
                  <a:schemeClr val="bg1"/>
                </a:solidFill>
                <a:latin typeface="+mj-lt"/>
                <a:ea typeface="+mj-ea"/>
                <a:cs typeface="+mj-cs"/>
              </a:rPr>
              <a:t> </a:t>
            </a:r>
            <a:r>
              <a:rPr lang="en-US" sz="4400" b="1" dirty="0">
                <a:solidFill>
                  <a:schemeClr val="bg1"/>
                </a:solidFill>
                <a:latin typeface="+mj-lt"/>
                <a:ea typeface="+mj-ea"/>
                <a:cs typeface="+mj-cs"/>
              </a:rPr>
              <a:t>HOME</a:t>
            </a:r>
            <a:r>
              <a:rPr lang="en-US" sz="4400" b="1" spc="-65" dirty="0">
                <a:solidFill>
                  <a:schemeClr val="bg1"/>
                </a:solidFill>
                <a:latin typeface="+mj-lt"/>
                <a:ea typeface="+mj-ea"/>
                <a:cs typeface="+mj-cs"/>
              </a:rPr>
              <a:t> </a:t>
            </a:r>
            <a:r>
              <a:rPr lang="en-US" sz="4400" b="1" spc="-20" dirty="0">
                <a:solidFill>
                  <a:schemeClr val="bg1"/>
                </a:solidFill>
                <a:latin typeface="+mj-lt"/>
                <a:ea typeface="+mj-ea"/>
                <a:cs typeface="+mj-cs"/>
              </a:rPr>
              <a:t>Tenants</a:t>
            </a:r>
            <a:r>
              <a:rPr lang="en-US" sz="4400" b="1" spc="-85" dirty="0">
                <a:solidFill>
                  <a:schemeClr val="bg1"/>
                </a:solidFill>
                <a:latin typeface="+mj-lt"/>
                <a:ea typeface="+mj-ea"/>
                <a:cs typeface="+mj-cs"/>
              </a:rPr>
              <a:t> </a:t>
            </a:r>
            <a:r>
              <a:rPr lang="en-US" sz="4400" b="1" spc="-25" dirty="0">
                <a:solidFill>
                  <a:schemeClr val="bg1"/>
                </a:solidFill>
                <a:latin typeface="+mj-lt"/>
                <a:ea typeface="+mj-ea"/>
                <a:cs typeface="+mj-cs"/>
              </a:rPr>
              <a:t>and </a:t>
            </a:r>
            <a:r>
              <a:rPr lang="en-US" sz="4400" b="1" dirty="0">
                <a:solidFill>
                  <a:schemeClr val="bg1"/>
                </a:solidFill>
                <a:latin typeface="+mj-lt"/>
                <a:ea typeface="+mj-ea"/>
                <a:cs typeface="+mj-cs"/>
              </a:rPr>
              <a:t>TBRA</a:t>
            </a:r>
            <a:r>
              <a:rPr lang="en-US" sz="4400" b="1" spc="-140" dirty="0">
                <a:solidFill>
                  <a:schemeClr val="bg1"/>
                </a:solidFill>
                <a:latin typeface="+mj-lt"/>
                <a:ea typeface="+mj-ea"/>
                <a:cs typeface="+mj-cs"/>
              </a:rPr>
              <a:t> </a:t>
            </a:r>
            <a:r>
              <a:rPr lang="en-US" sz="4400" b="1" spc="-10" dirty="0">
                <a:solidFill>
                  <a:schemeClr val="bg1"/>
                </a:solidFill>
                <a:latin typeface="+mj-lt"/>
                <a:ea typeface="+mj-ea"/>
                <a:cs typeface="+mj-cs"/>
              </a:rPr>
              <a:t>Recipients</a:t>
            </a:r>
            <a:endParaRPr lang="en-US" sz="4400" dirty="0">
              <a:solidFill>
                <a:schemeClr val="bg1"/>
              </a:solidFill>
              <a:latin typeface="+mj-lt"/>
              <a:ea typeface="+mj-ea"/>
              <a:cs typeface="+mj-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descr="$PPTXTitle"/>
          <p:cNvSpPr txBox="1">
            <a:spLocks noGrp="1"/>
          </p:cNvSpPr>
          <p:nvPr>
            <p:ph type="title"/>
          </p:nvPr>
        </p:nvSpPr>
        <p:spPr>
          <a:xfrm>
            <a:off x="838200" y="228600"/>
            <a:ext cx="8382000" cy="613309"/>
          </a:xfrm>
        </p:spPr>
        <p:txBody>
          <a:bodyPr vert="horz" wrap="square" lIns="0" tIns="0" rIns="0" bIns="0" rtlCol="0">
            <a:spAutoFit/>
          </a:bodyPr>
          <a:lstStyle/>
          <a:p>
            <a:r>
              <a:rPr lang="en-US" dirty="0"/>
              <a:t>Strengthen Tenant Protections</a:t>
            </a:r>
          </a:p>
        </p:txBody>
      </p:sp>
      <p:sp>
        <p:nvSpPr>
          <p:cNvPr id="4" name="Content Placeholder 3">
            <a:extLst>
              <a:ext uri="{FF2B5EF4-FFF2-40B4-BE49-F238E27FC236}">
                <a16:creationId xmlns:a16="http://schemas.microsoft.com/office/drawing/2014/main" id="{54DD9C24-CF31-DA12-FEBF-41E19D6B1398}"/>
              </a:ext>
            </a:extLst>
          </p:cNvPr>
          <p:cNvSpPr>
            <a:spLocks noGrp="1"/>
          </p:cNvSpPr>
          <p:nvPr>
            <p:ph idx="1"/>
          </p:nvPr>
        </p:nvSpPr>
        <p:spPr>
          <a:xfrm>
            <a:off x="838200" y="1054655"/>
            <a:ext cx="10515600" cy="5355312"/>
          </a:xfrm>
        </p:spPr>
        <p:txBody>
          <a:bodyPr/>
          <a:lstStyle/>
          <a:p>
            <a:r>
              <a:rPr lang="en-US" dirty="0"/>
              <a:t>Establishes specific tenant protections and disables common provisions of standard lease templates that weaken tenant rights</a:t>
            </a:r>
          </a:p>
          <a:p>
            <a:r>
              <a:rPr lang="en-US" dirty="0"/>
              <a:t>Requires use of one of 3 new lease addenda for HOME rental housing, TBRA or security deposit assistance only</a:t>
            </a:r>
          </a:p>
          <a:p>
            <a:pPr lvl="1"/>
            <a:r>
              <a:rPr lang="en-US" dirty="0"/>
              <a:t>HUD will issue 3 addenda via forthcoming CPD Notice</a:t>
            </a:r>
          </a:p>
          <a:p>
            <a:pPr lvl="1"/>
            <a:r>
              <a:rPr lang="en-US" dirty="0"/>
              <a:t>The effective and compliance date has been delayed until April 30, 2026</a:t>
            </a:r>
          </a:p>
          <a:p>
            <a:pPr lvl="2"/>
            <a:r>
              <a:rPr lang="en-US" dirty="0"/>
              <a:t>Cannot amend existing written agreements or TBRA rental assistance contracts, including security deposit assistance only, executed prior to April 30, 2026, to incorporate the new tenancy addenda</a:t>
            </a:r>
          </a:p>
          <a:p>
            <a:pPr lvl="1"/>
            <a:r>
              <a:rPr lang="en-US" dirty="0"/>
              <a:t>Security deposit assistance only addendum includes statutorily prohibited lease terms</a:t>
            </a:r>
          </a:p>
          <a:p>
            <a:pPr lvl="1"/>
            <a:r>
              <a:rPr lang="en-US" dirty="0"/>
              <a:t>Rental housing and TBRA addenda include expanded tenant protections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descr="$PPTXTitle"/>
          <p:cNvSpPr txBox="1">
            <a:spLocks noGrp="1"/>
          </p:cNvSpPr>
          <p:nvPr>
            <p:ph type="title"/>
          </p:nvPr>
        </p:nvSpPr>
        <p:spPr>
          <a:xfrm>
            <a:off x="838200" y="152400"/>
            <a:ext cx="8123237" cy="1107996"/>
          </a:xfrm>
        </p:spPr>
        <p:txBody>
          <a:bodyPr vert="horz" wrap="square" lIns="0" tIns="0" rIns="0" bIns="0" rtlCol="0">
            <a:spAutoFit/>
          </a:bodyPr>
          <a:lstStyle/>
          <a:p>
            <a:r>
              <a:rPr lang="en-US" sz="4000" dirty="0"/>
              <a:t>Tenant Protections: Rental Housing and TBRA</a:t>
            </a:r>
          </a:p>
        </p:txBody>
      </p:sp>
      <p:sp>
        <p:nvSpPr>
          <p:cNvPr id="6" name="Content Placeholder 5">
            <a:extLst>
              <a:ext uri="{FF2B5EF4-FFF2-40B4-BE49-F238E27FC236}">
                <a16:creationId xmlns:a16="http://schemas.microsoft.com/office/drawing/2014/main" id="{3749C785-3CED-0FC5-FB1A-BC4665D67E41}"/>
              </a:ext>
            </a:extLst>
          </p:cNvPr>
          <p:cNvSpPr>
            <a:spLocks noGrp="1"/>
          </p:cNvSpPr>
          <p:nvPr>
            <p:ph idx="1"/>
          </p:nvPr>
        </p:nvSpPr>
        <p:spPr>
          <a:xfrm>
            <a:off x="838200" y="2895600"/>
            <a:ext cx="10515600" cy="2246769"/>
          </a:xfrm>
        </p:spPr>
        <p:txBody>
          <a:bodyPr/>
          <a:lstStyle/>
          <a:p>
            <a:r>
              <a:rPr lang="en-US" dirty="0"/>
              <a:t>Rental housing and TBRA addenda include requirements in following areas:</a:t>
            </a:r>
          </a:p>
          <a:p>
            <a:pPr lvl="1"/>
            <a:r>
              <a:rPr lang="en-US" dirty="0"/>
              <a:t>Physical condition of unit and project</a:t>
            </a:r>
          </a:p>
          <a:p>
            <a:pPr lvl="1"/>
            <a:r>
              <a:rPr lang="en-US" dirty="0"/>
              <a:t>Use and occupancy of unit and project</a:t>
            </a:r>
          </a:p>
          <a:p>
            <a:pPr lvl="1"/>
            <a:r>
              <a:rPr lang="en-US" dirty="0"/>
              <a:t>Required notice to tenant</a:t>
            </a:r>
          </a:p>
          <a:p>
            <a:pPr lvl="1"/>
            <a:r>
              <a:rPr lang="en-US" dirty="0"/>
              <a:t>Tenant’s right to available legal proceedings and remedies</a:t>
            </a:r>
          </a:p>
          <a:p>
            <a:pPr lvl="1"/>
            <a:r>
              <a:rPr lang="en-US" dirty="0"/>
              <a:t>Protection against unreasonable interference and retaliation</a:t>
            </a:r>
          </a:p>
          <a:p>
            <a:pPr lvl="1"/>
            <a:r>
              <a:rPr lang="en-US" dirty="0"/>
              <a:t>Exercise of rights under tenancy</a:t>
            </a:r>
          </a:p>
          <a:p>
            <a:pPr lvl="1"/>
            <a:r>
              <a:rPr lang="en-US" dirty="0"/>
              <a:t>Confidentiality</a:t>
            </a:r>
          </a:p>
          <a:p>
            <a:pPr lvl="1"/>
            <a:r>
              <a:rPr lang="en-US" dirty="0"/>
              <a:t>Prohibition on discrimination</a:t>
            </a:r>
          </a:p>
          <a:p>
            <a:pPr lvl="1"/>
            <a:r>
              <a:rPr lang="en-US" dirty="0"/>
              <a:t>Security deposits</a:t>
            </a:r>
          </a:p>
          <a:p>
            <a:pPr lvl="1"/>
            <a:r>
              <a:rPr lang="en-US" dirty="0"/>
              <a:t>Termination of tenancy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descr="$PPTXTitle"/>
          <p:cNvSpPr txBox="1">
            <a:spLocks noGrp="1"/>
          </p:cNvSpPr>
          <p:nvPr>
            <p:ph type="title"/>
          </p:nvPr>
        </p:nvSpPr>
        <p:spPr>
          <a:xfrm>
            <a:off x="685800" y="914400"/>
            <a:ext cx="8229600" cy="613309"/>
          </a:xfrm>
        </p:spPr>
        <p:txBody>
          <a:bodyPr vert="horz" wrap="square" lIns="0" tIns="0" rIns="0" bIns="0" rtlCol="0">
            <a:spAutoFit/>
          </a:bodyPr>
          <a:lstStyle/>
          <a:p>
            <a:r>
              <a:rPr lang="en-US" b="1" dirty="0"/>
              <a:t>HOME Program Rulemaking</a:t>
            </a:r>
          </a:p>
        </p:txBody>
      </p:sp>
      <p:sp>
        <p:nvSpPr>
          <p:cNvPr id="5" name="Content Placeholder 4">
            <a:extLst>
              <a:ext uri="{FF2B5EF4-FFF2-40B4-BE49-F238E27FC236}">
                <a16:creationId xmlns:a16="http://schemas.microsoft.com/office/drawing/2014/main" id="{BCCB970A-5F0F-99E8-724E-6E7A7C7D6244}"/>
              </a:ext>
            </a:extLst>
          </p:cNvPr>
          <p:cNvSpPr>
            <a:spLocks noGrp="1"/>
          </p:cNvSpPr>
          <p:nvPr>
            <p:ph idx="1"/>
          </p:nvPr>
        </p:nvSpPr>
        <p:spPr>
          <a:xfrm>
            <a:off x="838200" y="1977887"/>
            <a:ext cx="10515600" cy="3508653"/>
          </a:xfrm>
        </p:spPr>
        <p:txBody>
          <a:bodyPr anchor="ctr" anchorCtr="0">
            <a:spAutoFit/>
          </a:bodyPr>
          <a:lstStyle/>
          <a:p>
            <a:r>
              <a:rPr lang="en-US" dirty="0"/>
              <a:t>In 2022, the Office of Affordable Housing Programs undertook a comprehensive review of the HOME statute and regulations.</a:t>
            </a:r>
          </a:p>
          <a:p>
            <a:r>
              <a:rPr lang="en-US" dirty="0"/>
              <a:t>Developed and published a proposed rule on May 29, 2024</a:t>
            </a:r>
          </a:p>
          <a:p>
            <a:pPr lvl="1"/>
            <a:r>
              <a:rPr lang="en-US" dirty="0"/>
              <a:t>OMB, HOTMA &amp; NSPIRE changes were incorporated</a:t>
            </a:r>
          </a:p>
          <a:p>
            <a:r>
              <a:rPr lang="en-US" dirty="0"/>
              <a:t>HUD carefully considered public comments and developed a final rule.</a:t>
            </a:r>
          </a:p>
          <a:p>
            <a:pPr lvl="1"/>
            <a:r>
              <a:rPr lang="en-US" dirty="0"/>
              <a:t>Published on January 3, 2025</a:t>
            </a:r>
          </a:p>
          <a:p>
            <a:pPr lvl="1"/>
            <a:r>
              <a:rPr lang="en-US" dirty="0"/>
              <a:t>Effective on April 20, 2025</a:t>
            </a:r>
          </a:p>
          <a:p>
            <a:r>
              <a:rPr lang="en-US" dirty="0"/>
              <a:t>PJs must comply with most requirements by April 20, 2026</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descr="$PPTXTitle"/>
          <p:cNvSpPr txBox="1">
            <a:spLocks noGrp="1"/>
          </p:cNvSpPr>
          <p:nvPr>
            <p:ph type="title"/>
          </p:nvPr>
        </p:nvSpPr>
        <p:spPr>
          <a:xfrm>
            <a:off x="838200" y="457200"/>
            <a:ext cx="6675437" cy="613309"/>
          </a:xfrm>
        </p:spPr>
        <p:txBody>
          <a:bodyPr vert="horz" wrap="square" lIns="0" tIns="0" rIns="0" bIns="0" rtlCol="0">
            <a:spAutoFit/>
          </a:bodyPr>
          <a:lstStyle/>
          <a:p>
            <a:r>
              <a:rPr lang="en-US" dirty="0"/>
              <a:t>Security Deposits</a:t>
            </a:r>
          </a:p>
        </p:txBody>
      </p:sp>
      <p:sp>
        <p:nvSpPr>
          <p:cNvPr id="6" name="Content Placeholder 5">
            <a:extLst>
              <a:ext uri="{FF2B5EF4-FFF2-40B4-BE49-F238E27FC236}">
                <a16:creationId xmlns:a16="http://schemas.microsoft.com/office/drawing/2014/main" id="{7E623FF3-2FF2-701D-47CB-D4D1A3AA2CD3}"/>
              </a:ext>
            </a:extLst>
          </p:cNvPr>
          <p:cNvSpPr>
            <a:spLocks noGrp="1"/>
          </p:cNvSpPr>
          <p:nvPr>
            <p:ph idx="1"/>
          </p:nvPr>
        </p:nvSpPr>
        <p:spPr>
          <a:xfrm>
            <a:off x="838200" y="2608926"/>
            <a:ext cx="10515600" cy="2246769"/>
          </a:xfrm>
        </p:spPr>
        <p:txBody>
          <a:bodyPr/>
          <a:lstStyle/>
          <a:p>
            <a:r>
              <a:rPr lang="en-US" dirty="0"/>
              <a:t>Establishes new security deposit requirements</a:t>
            </a:r>
          </a:p>
          <a:p>
            <a:pPr lvl="1"/>
            <a:r>
              <a:rPr lang="en-US" dirty="0"/>
              <a:t>Security deposits must be refundable and no more than 2 months’ rent</a:t>
            </a:r>
          </a:p>
          <a:p>
            <a:pPr lvl="1"/>
            <a:r>
              <a:rPr lang="en-US" dirty="0"/>
              <a:t>If owner charges any amount against tenant’s security deposit, must provide tenant with list of all items charged and amount charged</a:t>
            </a:r>
          </a:p>
          <a:p>
            <a:pPr lvl="1"/>
            <a:r>
              <a:rPr lang="en-US" dirty="0"/>
              <a:t>After deducting amount charged, owner must promptly refund the unused balance to the tenant</a:t>
            </a:r>
          </a:p>
          <a:p>
            <a:r>
              <a:rPr lang="en-US" dirty="0"/>
              <a:t>Use of surety bonds, security deposit insurance and similar instruments</a:t>
            </a:r>
          </a:p>
          <a:p>
            <a:r>
              <a:rPr lang="en-US" dirty="0"/>
              <a:t>explicitly prohibited</a:t>
            </a:r>
          </a:p>
          <a:p>
            <a:pPr lvl="1"/>
            <a:r>
              <a:rPr lang="en-US" dirty="0"/>
              <a:t>TBRA Addendum only: Not applicable to tenants already under a lease that have fulfilled the security deposit requirements before entering into TBRA contract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descr="$PPTXTitle"/>
          <p:cNvSpPr txBox="1">
            <a:spLocks noGrp="1"/>
          </p:cNvSpPr>
          <p:nvPr>
            <p:ph type="title"/>
          </p:nvPr>
        </p:nvSpPr>
        <p:spPr>
          <a:xfrm>
            <a:off x="816864" y="457200"/>
            <a:ext cx="7284720" cy="622222"/>
          </a:xfrm>
        </p:spPr>
        <p:txBody>
          <a:bodyPr vert="horz" wrap="square" lIns="0" tIns="12700" rIns="0" bIns="0" rtlCol="0">
            <a:spAutoFit/>
          </a:bodyPr>
          <a:lstStyle/>
          <a:p>
            <a:r>
              <a:rPr lang="en-US" dirty="0"/>
              <a:t>Termination of Tenancy</a:t>
            </a:r>
          </a:p>
        </p:txBody>
      </p:sp>
      <p:sp>
        <p:nvSpPr>
          <p:cNvPr id="6" name="Content Placeholder 5">
            <a:extLst>
              <a:ext uri="{FF2B5EF4-FFF2-40B4-BE49-F238E27FC236}">
                <a16:creationId xmlns:a16="http://schemas.microsoft.com/office/drawing/2014/main" id="{D9A822A0-1631-456C-0D78-D10D584DE39D}"/>
              </a:ext>
            </a:extLst>
          </p:cNvPr>
          <p:cNvSpPr>
            <a:spLocks noGrp="1"/>
          </p:cNvSpPr>
          <p:nvPr>
            <p:ph idx="1"/>
          </p:nvPr>
        </p:nvSpPr>
        <p:spPr>
          <a:xfrm>
            <a:off x="838200" y="2971800"/>
            <a:ext cx="10515600" cy="2246769"/>
          </a:xfrm>
        </p:spPr>
        <p:txBody>
          <a:bodyPr/>
          <a:lstStyle/>
          <a:p>
            <a:r>
              <a:rPr lang="en-US" dirty="0"/>
              <a:t>Termination of tenancy </a:t>
            </a:r>
            <a:r>
              <a:rPr lang="en-US" dirty="0" err="1"/>
              <a:t>req’ts</a:t>
            </a:r>
            <a:r>
              <a:rPr lang="en-US" dirty="0"/>
              <a:t> are incorporated into HOME tenancy addenda</a:t>
            </a:r>
          </a:p>
          <a:p>
            <a:pPr lvl="1"/>
            <a:r>
              <a:rPr lang="en-US" dirty="0"/>
              <a:t>For HOME rental housing and TBRA:</a:t>
            </a:r>
          </a:p>
          <a:p>
            <a:pPr lvl="2"/>
            <a:r>
              <a:rPr lang="en-US" dirty="0"/>
              <a:t>Prohibits owner from performing a constructive eviction, creating hostile living environment, or refusing to allow for reasonable accommodation</a:t>
            </a:r>
          </a:p>
          <a:p>
            <a:pPr lvl="2"/>
            <a:r>
              <a:rPr lang="en-US" dirty="0"/>
              <a:t>Requires owner to provide written or other accessible notice to vacate at least 30 days prior to termination</a:t>
            </a:r>
          </a:p>
          <a:p>
            <a:pPr lvl="2"/>
            <a:r>
              <a:rPr lang="en-US" dirty="0"/>
              <a:t>Defines good cause</a:t>
            </a:r>
          </a:p>
          <a:p>
            <a:r>
              <a:rPr lang="en-US" dirty="0"/>
              <a:t>Permits owners of HOME-assisted rental housing to follow grounds for termination established for Housing Choice Vouchers, Project-Based Voucher, and Project-Based Rental Assistance programs rather than the HOME regulatory standards when funding sources are combined</a:t>
            </a:r>
          </a:p>
          <a:p>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amily painting a room">
            <a:extLst>
              <a:ext uri="{FF2B5EF4-FFF2-40B4-BE49-F238E27FC236}">
                <a16:creationId xmlns:a16="http://schemas.microsoft.com/office/drawing/2014/main" id="{4C93CFDF-7DA7-51E2-0F9C-692DD71C902F}"/>
              </a:ext>
            </a:extLst>
          </p:cNvPr>
          <p:cNvPicPr>
            <a:picLocks noChangeAspect="1"/>
          </p:cNvPicPr>
          <p:nvPr/>
        </p:nvPicPr>
        <p:blipFill>
          <a:blip r:embed="rId2" cstate="print">
            <a:extLst>
              <a:ext uri="{28A0092B-C50C-407E-A947-70E740481C1C}">
                <a14:useLocalDpi xmlns:a14="http://schemas.microsoft.com/office/drawing/2010/main" val="0"/>
              </a:ext>
            </a:extLst>
          </a:blip>
          <a:srcRect t="7865" b="7865"/>
          <a:stretch>
            <a:fillRect/>
          </a:stretch>
        </p:blipFill>
        <p:spPr>
          <a:xfrm>
            <a:off x="-3047" y="10"/>
            <a:ext cx="12191999" cy="6857990"/>
          </a:xfrm>
          <a:prstGeom prst="rect">
            <a:avLst/>
          </a:prstGeom>
        </p:spPr>
      </p:pic>
      <p:sp>
        <p:nvSpPr>
          <p:cNvPr id="19" name="Rectangle 1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p:nvPr/>
        </p:nvSpPr>
        <p:spPr>
          <a:xfrm>
            <a:off x="533400" y="4876800"/>
            <a:ext cx="10058400" cy="153812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nSpc>
                <a:spcPct val="90000"/>
              </a:lnSpc>
              <a:spcBef>
                <a:spcPct val="0"/>
              </a:spcBef>
              <a:spcAft>
                <a:spcPts val="600"/>
              </a:spcAft>
            </a:pPr>
            <a:r>
              <a:rPr lang="en-US" sz="5200" b="1" dirty="0">
                <a:solidFill>
                  <a:srgbClr val="FFFFFF"/>
                </a:solidFill>
                <a:latin typeface="+mj-lt"/>
                <a:ea typeface="+mj-ea"/>
                <a:cs typeface="+mj-cs"/>
              </a:rPr>
              <a:t>Modernize</a:t>
            </a:r>
            <a:r>
              <a:rPr lang="en-US" sz="5200" b="1" spc="-80" dirty="0">
                <a:solidFill>
                  <a:srgbClr val="FFFFFF"/>
                </a:solidFill>
                <a:latin typeface="+mj-lt"/>
                <a:ea typeface="+mj-ea"/>
                <a:cs typeface="+mj-cs"/>
              </a:rPr>
              <a:t> </a:t>
            </a:r>
            <a:r>
              <a:rPr lang="en-US" sz="5200" b="1" dirty="0">
                <a:solidFill>
                  <a:srgbClr val="FFFFFF"/>
                </a:solidFill>
                <a:latin typeface="+mj-lt"/>
                <a:ea typeface="+mj-ea"/>
                <a:cs typeface="+mj-cs"/>
              </a:rPr>
              <a:t>and</a:t>
            </a:r>
            <a:r>
              <a:rPr lang="en-US" sz="5200" b="1" spc="-55" dirty="0">
                <a:solidFill>
                  <a:srgbClr val="FFFFFF"/>
                </a:solidFill>
                <a:latin typeface="+mj-lt"/>
                <a:ea typeface="+mj-ea"/>
                <a:cs typeface="+mj-cs"/>
              </a:rPr>
              <a:t> </a:t>
            </a:r>
            <a:r>
              <a:rPr lang="en-US" sz="5200" b="1" dirty="0">
                <a:solidFill>
                  <a:srgbClr val="FFFFFF"/>
                </a:solidFill>
                <a:latin typeface="+mj-lt"/>
                <a:ea typeface="+mj-ea"/>
                <a:cs typeface="+mj-cs"/>
              </a:rPr>
              <a:t>Simplify</a:t>
            </a:r>
            <a:r>
              <a:rPr lang="en-US" sz="5200" b="1" spc="-55" dirty="0">
                <a:solidFill>
                  <a:srgbClr val="FFFFFF"/>
                </a:solidFill>
                <a:latin typeface="+mj-lt"/>
                <a:ea typeface="+mj-ea"/>
                <a:cs typeface="+mj-cs"/>
              </a:rPr>
              <a:t> </a:t>
            </a:r>
            <a:r>
              <a:rPr lang="en-US" sz="5200" b="1" spc="-10" dirty="0">
                <a:solidFill>
                  <a:srgbClr val="FFFFFF"/>
                </a:solidFill>
                <a:latin typeface="+mj-lt"/>
                <a:ea typeface="+mj-ea"/>
                <a:cs typeface="+mj-cs"/>
              </a:rPr>
              <a:t>Homeownership</a:t>
            </a:r>
            <a:endParaRPr lang="en-US" sz="5200" dirty="0">
              <a:solidFill>
                <a:srgbClr val="FFFFFF"/>
              </a:solidFill>
              <a:latin typeface="+mj-lt"/>
              <a:ea typeface="+mj-ea"/>
              <a:cs typeface="+mj-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descr="$PPTXTitle"/>
          <p:cNvSpPr txBox="1">
            <a:spLocks noGrp="1"/>
          </p:cNvSpPr>
          <p:nvPr>
            <p:ph type="title"/>
          </p:nvPr>
        </p:nvSpPr>
        <p:spPr>
          <a:xfrm>
            <a:off x="838200" y="914400"/>
            <a:ext cx="7666037" cy="613309"/>
          </a:xfrm>
        </p:spPr>
        <p:txBody>
          <a:bodyPr vert="horz" wrap="square" lIns="0" tIns="0" rIns="0" bIns="0" rtlCol="0">
            <a:spAutoFit/>
          </a:bodyPr>
          <a:lstStyle/>
          <a:p>
            <a:r>
              <a:rPr lang="en-US" dirty="0"/>
              <a:t>Homebuyer Sales Deadline</a:t>
            </a:r>
          </a:p>
        </p:txBody>
      </p:sp>
      <p:sp>
        <p:nvSpPr>
          <p:cNvPr id="6" name="Content Placeholder 5">
            <a:extLst>
              <a:ext uri="{FF2B5EF4-FFF2-40B4-BE49-F238E27FC236}">
                <a16:creationId xmlns:a16="http://schemas.microsoft.com/office/drawing/2014/main" id="{8354D713-0756-04D8-8B4E-7F3B3357FB2F}"/>
              </a:ext>
            </a:extLst>
          </p:cNvPr>
          <p:cNvSpPr>
            <a:spLocks noGrp="1"/>
          </p:cNvSpPr>
          <p:nvPr>
            <p:ph idx="1"/>
          </p:nvPr>
        </p:nvSpPr>
        <p:spPr>
          <a:xfrm>
            <a:off x="838200" y="2608926"/>
            <a:ext cx="10515600" cy="2246769"/>
          </a:xfrm>
        </p:spPr>
        <p:txBody>
          <a:bodyPr/>
          <a:lstStyle/>
          <a:p>
            <a:r>
              <a:rPr lang="en-US" dirty="0"/>
              <a:t>Final rule extends deadline for sale of HOME-assisted homebuyer unit from 9 months to 12 months after construction completion</a:t>
            </a:r>
          </a:p>
          <a:p>
            <a:pPr lvl="1"/>
            <a:r>
              <a:rPr lang="en-US" dirty="0"/>
              <a:t>Extending deadline from 9 to 12 months provides additional time for PJs to identify homebuyers and complete sale without undermining program integrity</a:t>
            </a:r>
          </a:p>
          <a:p>
            <a:pPr lvl="1"/>
            <a:r>
              <a:rPr lang="en-US" dirty="0"/>
              <a:t>After deadline unit must be converted to HOME rental or PJ must repay HOME investment</a:t>
            </a:r>
          </a:p>
          <a:p>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descr="$PPTXTitle"/>
          <p:cNvSpPr txBox="1">
            <a:spLocks noGrp="1"/>
          </p:cNvSpPr>
          <p:nvPr>
            <p:ph type="title"/>
          </p:nvPr>
        </p:nvSpPr>
        <p:spPr>
          <a:xfrm>
            <a:off x="838200" y="457200"/>
            <a:ext cx="8656637" cy="613309"/>
          </a:xfrm>
        </p:spPr>
        <p:txBody>
          <a:bodyPr vert="horz" wrap="square" lIns="0" tIns="0" rIns="0" bIns="0" rtlCol="0">
            <a:spAutoFit/>
          </a:bodyPr>
          <a:lstStyle/>
          <a:p>
            <a:r>
              <a:rPr lang="en-US" dirty="0"/>
              <a:t>Homebuyer Resale Provisions</a:t>
            </a:r>
          </a:p>
        </p:txBody>
      </p:sp>
      <p:sp>
        <p:nvSpPr>
          <p:cNvPr id="6" name="Content Placeholder 5">
            <a:extLst>
              <a:ext uri="{FF2B5EF4-FFF2-40B4-BE49-F238E27FC236}">
                <a16:creationId xmlns:a16="http://schemas.microsoft.com/office/drawing/2014/main" id="{F35D9476-A87A-5822-A5BA-1C68C7E56AEE}"/>
              </a:ext>
            </a:extLst>
          </p:cNvPr>
          <p:cNvSpPr>
            <a:spLocks noGrp="1"/>
          </p:cNvSpPr>
          <p:nvPr>
            <p:ph idx="1"/>
          </p:nvPr>
        </p:nvSpPr>
        <p:spPr>
          <a:xfrm>
            <a:off x="838200" y="2608926"/>
            <a:ext cx="10515600" cy="2246769"/>
          </a:xfrm>
        </p:spPr>
        <p:txBody>
          <a:bodyPr/>
          <a:lstStyle/>
          <a:p>
            <a:r>
              <a:rPr lang="en-US" dirty="0"/>
              <a:t>Statutory resale provisions require homebuyer that sells during period of affordability to sell to low-income homebuyer at price that is: 1) affordable to a reasonable range of low-income homebuyers; and 2) provides the original homebuyer a fair return on their investment</a:t>
            </a:r>
          </a:p>
          <a:p>
            <a:pPr lvl="1"/>
            <a:r>
              <a:rPr lang="en-US" dirty="0"/>
              <a:t>Requirements are difficult to implement and ideally will be reformed via statute</a:t>
            </a:r>
          </a:p>
          <a:p>
            <a:r>
              <a:rPr lang="en-US" dirty="0"/>
              <a:t>Final rule establishes four compliant model resale provisions that PJs may adopt to meet statutory requirements:</a:t>
            </a:r>
          </a:p>
          <a:p>
            <a:pPr lvl="1"/>
            <a:r>
              <a:rPr lang="en-US" dirty="0"/>
              <a:t>itemized formula</a:t>
            </a:r>
          </a:p>
          <a:p>
            <a:pPr lvl="1"/>
            <a:r>
              <a:rPr lang="en-US" dirty="0"/>
              <a:t>appraisal formula</a:t>
            </a:r>
          </a:p>
          <a:p>
            <a:pPr lvl="1"/>
            <a:r>
              <a:rPr lang="en-US" dirty="0"/>
              <a:t>index formula</a:t>
            </a:r>
          </a:p>
          <a:p>
            <a:pPr lvl="1"/>
            <a:r>
              <a:rPr lang="en-US" dirty="0"/>
              <a:t>fixed-rate formula</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descr="$PPTXTitle"/>
          <p:cNvSpPr txBox="1">
            <a:spLocks noGrp="1"/>
          </p:cNvSpPr>
          <p:nvPr>
            <p:ph type="title"/>
          </p:nvPr>
        </p:nvSpPr>
        <p:spPr>
          <a:xfrm>
            <a:off x="838200" y="914400"/>
            <a:ext cx="7970520" cy="613309"/>
          </a:xfrm>
        </p:spPr>
        <p:txBody>
          <a:bodyPr vert="horz" wrap="square" lIns="0" tIns="0" rIns="0" bIns="0" rtlCol="0">
            <a:spAutoFit/>
          </a:bodyPr>
          <a:lstStyle/>
          <a:p>
            <a:r>
              <a:rPr lang="en-US" dirty="0"/>
              <a:t>Lease Purchase (LP) Projects</a:t>
            </a:r>
          </a:p>
        </p:txBody>
      </p:sp>
      <p:sp>
        <p:nvSpPr>
          <p:cNvPr id="6" name="Content Placeholder 5">
            <a:extLst>
              <a:ext uri="{FF2B5EF4-FFF2-40B4-BE49-F238E27FC236}">
                <a16:creationId xmlns:a16="http://schemas.microsoft.com/office/drawing/2014/main" id="{2A778B1B-1E4A-4592-DE43-C2672FF2F317}"/>
              </a:ext>
            </a:extLst>
          </p:cNvPr>
          <p:cNvSpPr>
            <a:spLocks noGrp="1"/>
          </p:cNvSpPr>
          <p:nvPr>
            <p:ph idx="1"/>
          </p:nvPr>
        </p:nvSpPr>
        <p:spPr>
          <a:xfrm>
            <a:off x="838200" y="2608926"/>
            <a:ext cx="10515600" cy="2246769"/>
          </a:xfrm>
        </p:spPr>
        <p:txBody>
          <a:bodyPr/>
          <a:lstStyle/>
          <a:p>
            <a:r>
              <a:rPr lang="en-US" dirty="0"/>
              <a:t>Clarifies requirements for PJs administering HOME lease-purchase programs.</a:t>
            </a:r>
          </a:p>
          <a:p>
            <a:pPr lvl="1"/>
            <a:r>
              <a:rPr lang="en-US" dirty="0"/>
              <a:t>Timing of income determinations</a:t>
            </a:r>
          </a:p>
          <a:p>
            <a:pPr lvl="2"/>
            <a:r>
              <a:rPr lang="en-US" dirty="0"/>
              <a:t>Homebuyer must qualify as low-income when LP agreement is executed.</a:t>
            </a:r>
          </a:p>
          <a:p>
            <a:pPr lvl="2"/>
            <a:r>
              <a:rPr lang="en-US" dirty="0"/>
              <a:t>If homebuyer also receiving HOME TBRA, PJ is not required to reexamine income during lease-purchase term.</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9D2D7-BBD6-F95D-0D6F-B84B0136CD7C}"/>
            </a:ext>
          </a:extLst>
        </p:cNvPr>
        <p:cNvGrpSpPr/>
        <p:nvPr/>
      </p:nvGrpSpPr>
      <p:grpSpPr>
        <a:xfrm>
          <a:off x="0" y="0"/>
          <a:ext cx="0" cy="0"/>
          <a:chOff x="0" y="0"/>
          <a:chExt cx="0" cy="0"/>
        </a:xfrm>
      </p:grpSpPr>
      <p:sp>
        <p:nvSpPr>
          <p:cNvPr id="3" name="object 3" descr="$PPTXTitle">
            <a:extLst>
              <a:ext uri="{FF2B5EF4-FFF2-40B4-BE49-F238E27FC236}">
                <a16:creationId xmlns:a16="http://schemas.microsoft.com/office/drawing/2014/main" id="{EBEFFA73-A947-776A-7D30-9C03D69A2301}"/>
              </a:ext>
            </a:extLst>
          </p:cNvPr>
          <p:cNvSpPr txBox="1">
            <a:spLocks noGrp="1"/>
          </p:cNvSpPr>
          <p:nvPr>
            <p:ph type="title"/>
          </p:nvPr>
        </p:nvSpPr>
        <p:spPr>
          <a:xfrm>
            <a:off x="990600" y="762000"/>
            <a:ext cx="8732520" cy="622222"/>
          </a:xfrm>
        </p:spPr>
        <p:txBody>
          <a:bodyPr vert="horz" wrap="square" lIns="0" tIns="12700" rIns="0" bIns="0" rtlCol="0">
            <a:spAutoFit/>
          </a:bodyPr>
          <a:lstStyle/>
          <a:p>
            <a:r>
              <a:rPr lang="en-US" dirty="0"/>
              <a:t>Lease Purchase (LP) Projects</a:t>
            </a:r>
          </a:p>
        </p:txBody>
      </p:sp>
      <p:sp>
        <p:nvSpPr>
          <p:cNvPr id="6" name="Content Placeholder 5">
            <a:extLst>
              <a:ext uri="{FF2B5EF4-FFF2-40B4-BE49-F238E27FC236}">
                <a16:creationId xmlns:a16="http://schemas.microsoft.com/office/drawing/2014/main" id="{A8849FDB-2226-E0A7-DE1D-9627029EB68E}"/>
              </a:ext>
            </a:extLst>
          </p:cNvPr>
          <p:cNvSpPr>
            <a:spLocks noGrp="1"/>
          </p:cNvSpPr>
          <p:nvPr>
            <p:ph idx="1"/>
          </p:nvPr>
        </p:nvSpPr>
        <p:spPr>
          <a:xfrm>
            <a:off x="838200" y="2608926"/>
            <a:ext cx="10515600" cy="2246769"/>
          </a:xfrm>
        </p:spPr>
        <p:txBody>
          <a:bodyPr/>
          <a:lstStyle/>
          <a:p>
            <a:pPr lvl="1"/>
            <a:r>
              <a:rPr lang="en-US" dirty="0"/>
              <a:t>If homebuyer fails to acquire housing within 36-months, owner must sell to another eligible low-income homebuyer within 48 months of original LP purchase agreement.</a:t>
            </a:r>
          </a:p>
          <a:p>
            <a:pPr lvl="2"/>
            <a:r>
              <a:rPr lang="en-US" dirty="0"/>
              <a:t>Owner is prohibited from selling the unit through another LP agreement.</a:t>
            </a:r>
          </a:p>
          <a:p>
            <a:pPr lvl="2"/>
            <a:r>
              <a:rPr lang="en-US" dirty="0"/>
              <a:t>PJ may provide HOME homeownership assistance to next buyer.</a:t>
            </a:r>
          </a:p>
          <a:p>
            <a:pPr lvl="2"/>
            <a:r>
              <a:rPr lang="en-US" dirty="0"/>
              <a:t>Housing is subject to HOME rental requirements in § 92.252 if owner is unable to sell unit within 48 months of execution date of the LP agreement.</a:t>
            </a:r>
          </a:p>
        </p:txBody>
      </p:sp>
    </p:spTree>
    <p:extLst>
      <p:ext uri="{BB962C8B-B14F-4D97-AF65-F5344CB8AC3E}">
        <p14:creationId xmlns:p14="http://schemas.microsoft.com/office/powerpoint/2010/main" val="12847115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olorful adjoining houses">
            <a:extLst>
              <a:ext uri="{FF2B5EF4-FFF2-40B4-BE49-F238E27FC236}">
                <a16:creationId xmlns:a16="http://schemas.microsoft.com/office/drawing/2014/main" id="{88C2FC98-34B5-1299-D81B-EC7B39AF8F5B}"/>
              </a:ext>
            </a:extLst>
          </p:cNvPr>
          <p:cNvPicPr>
            <a:picLocks noChangeAspect="1"/>
          </p:cNvPicPr>
          <p:nvPr/>
        </p:nvPicPr>
        <p:blipFill>
          <a:blip r:embed="rId2" cstate="print">
            <a:extLst>
              <a:ext uri="{28A0092B-C50C-407E-A947-70E740481C1C}">
                <a14:useLocalDpi xmlns:a14="http://schemas.microsoft.com/office/drawing/2010/main" val="0"/>
              </a:ext>
            </a:extLst>
          </a:blip>
          <a:srcRect l="10873" r="10873"/>
          <a:stretch>
            <a:fillRect/>
          </a:stretch>
        </p:blipFill>
        <p:spPr>
          <a:xfrm>
            <a:off x="2522358" y="10"/>
            <a:ext cx="9669642" cy="6857990"/>
          </a:xfrm>
          <a:prstGeom prst="rect">
            <a:avLst/>
          </a:prstGeom>
        </p:spPr>
      </p:pic>
      <p:sp>
        <p:nvSpPr>
          <p:cNvPr id="7" name="Rectangle 6">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AC8D5F98-CFE4-C3F9-B6C5-91F08E70D80A}"/>
              </a:ext>
            </a:extLst>
          </p:cNvPr>
          <p:cNvSpPr>
            <a:spLocks noGrp="1"/>
          </p:cNvSpPr>
          <p:nvPr>
            <p:ph type="title"/>
          </p:nvPr>
        </p:nvSpPr>
        <p:spPr>
          <a:xfrm>
            <a:off x="952228" y="743447"/>
            <a:ext cx="3973385" cy="3692028"/>
          </a:xfrm>
          <a:noFill/>
        </p:spPr>
        <p:txBody>
          <a:bodyPr vert="horz" lIns="91440" tIns="45720" rIns="91440" bIns="45720" rtlCol="0" anchor="b">
            <a:normAutofit/>
          </a:bodyPr>
          <a:lstStyle/>
          <a:p>
            <a:r>
              <a:rPr lang="en-US" sz="5200" b="1" dirty="0"/>
              <a:t>Property Standards and Inspections</a:t>
            </a:r>
          </a:p>
        </p:txBody>
      </p:sp>
      <p:sp>
        <p:nvSpPr>
          <p:cNvPr id="2" name="object 2"/>
          <p:cNvSpPr txBox="1"/>
          <p:nvPr/>
        </p:nvSpPr>
        <p:spPr>
          <a:xfrm>
            <a:off x="6470247" y="4551037"/>
            <a:ext cx="4926411" cy="1509935"/>
          </a:xfrm>
          <a:prstGeom prst="rect">
            <a:avLst/>
          </a:prstGeom>
        </p:spPr>
        <p:txBody>
          <a:bodyPr vert="horz" lIns="91440" tIns="45720" rIns="91440" bIns="45720" rtlCol="0" anchor="ctr">
            <a:normAutofit/>
          </a:bodyPr>
          <a:lstStyle/>
          <a:p>
            <a:pPr>
              <a:lnSpc>
                <a:spcPct val="90000"/>
              </a:lnSpc>
              <a:spcBef>
                <a:spcPts val="100"/>
              </a:spcBef>
            </a:pPr>
            <a:endParaRPr lang="en-US" dirty="0">
              <a:solidFill>
                <a:schemeClr val="tx2"/>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descr="$PPTXTitle"/>
          <p:cNvSpPr txBox="1">
            <a:spLocks noGrp="1"/>
          </p:cNvSpPr>
          <p:nvPr>
            <p:ph type="title"/>
          </p:nvPr>
        </p:nvSpPr>
        <p:spPr>
          <a:xfrm>
            <a:off x="838200" y="533400"/>
            <a:ext cx="8351837" cy="1218795"/>
          </a:xfrm>
        </p:spPr>
        <p:txBody>
          <a:bodyPr vert="horz" wrap="square" lIns="0" tIns="0" rIns="0" bIns="0" rtlCol="0">
            <a:spAutoFit/>
          </a:bodyPr>
          <a:lstStyle/>
          <a:p>
            <a:r>
              <a:rPr lang="en-US" dirty="0"/>
              <a:t>Accept NSPIRE Inspections for Rehab Projects</a:t>
            </a:r>
          </a:p>
        </p:txBody>
      </p:sp>
      <p:sp>
        <p:nvSpPr>
          <p:cNvPr id="6" name="Content Placeholder 5">
            <a:extLst>
              <a:ext uri="{FF2B5EF4-FFF2-40B4-BE49-F238E27FC236}">
                <a16:creationId xmlns:a16="http://schemas.microsoft.com/office/drawing/2014/main" id="{1E17530B-FDF7-6FB7-7F09-8C55F220D52B}"/>
              </a:ext>
            </a:extLst>
          </p:cNvPr>
          <p:cNvSpPr>
            <a:spLocks noGrp="1"/>
          </p:cNvSpPr>
          <p:nvPr>
            <p:ph idx="1"/>
          </p:nvPr>
        </p:nvSpPr>
        <p:spPr>
          <a:xfrm>
            <a:off x="838200" y="2971800"/>
            <a:ext cx="10515600" cy="2246769"/>
          </a:xfrm>
        </p:spPr>
        <p:txBody>
          <a:bodyPr/>
          <a:lstStyle/>
          <a:p>
            <a:r>
              <a:rPr lang="en-US" dirty="0"/>
              <a:t>Permits PJs to accept a final (post-rehab) inspection and ongoing periodic inspection conducted by another funding source subject to NSPIRE.</a:t>
            </a:r>
          </a:p>
          <a:p>
            <a:pPr lvl="1"/>
            <a:r>
              <a:rPr lang="en-US" dirty="0"/>
              <a:t>Proposed rule limited this flexibility to NSPIRE inspections for other HUD programs; final rule permits any NSPIRE inspection to be accepted by a PJ, reducing burden of duplicative inspections for both PJs and project owners.</a:t>
            </a:r>
          </a:p>
          <a:p>
            <a:pPr lvl="1"/>
            <a:r>
              <a:rPr lang="en-US" dirty="0"/>
              <a:t>PJs must still conduct initial and progress inspections of rehabilitation projects and determine compliance with its rehabilitation standards and state and local codes, ordinances, and zoning requirements, as required by statute.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descr="$PPTXTitle"/>
          <p:cNvSpPr txBox="1">
            <a:spLocks noGrp="1"/>
          </p:cNvSpPr>
          <p:nvPr>
            <p:ph type="title"/>
          </p:nvPr>
        </p:nvSpPr>
        <p:spPr>
          <a:xfrm>
            <a:off x="838200" y="685800"/>
            <a:ext cx="4999037" cy="613309"/>
          </a:xfrm>
        </p:spPr>
        <p:txBody>
          <a:bodyPr vert="horz" wrap="square" lIns="0" tIns="0" rIns="0" bIns="0" rtlCol="0">
            <a:spAutoFit/>
          </a:bodyPr>
          <a:lstStyle/>
          <a:p>
            <a:r>
              <a:rPr lang="en-US" dirty="0"/>
              <a:t>Energy Efficiency</a:t>
            </a:r>
          </a:p>
        </p:txBody>
      </p:sp>
      <p:sp>
        <p:nvSpPr>
          <p:cNvPr id="6" name="Content Placeholder 5">
            <a:extLst>
              <a:ext uri="{FF2B5EF4-FFF2-40B4-BE49-F238E27FC236}">
                <a16:creationId xmlns:a16="http://schemas.microsoft.com/office/drawing/2014/main" id="{B16EAEBC-918C-3987-AC8C-F1551539A092}"/>
              </a:ext>
            </a:extLst>
          </p:cNvPr>
          <p:cNvSpPr>
            <a:spLocks noGrp="1"/>
          </p:cNvSpPr>
          <p:nvPr>
            <p:ph idx="1"/>
          </p:nvPr>
        </p:nvSpPr>
        <p:spPr>
          <a:xfrm>
            <a:off x="838200" y="2608926"/>
            <a:ext cx="10515600" cy="2246769"/>
          </a:xfrm>
        </p:spPr>
        <p:txBody>
          <a:bodyPr/>
          <a:lstStyle/>
          <a:p>
            <a:r>
              <a:rPr lang="en-US" dirty="0"/>
              <a:t>Clarifies that statutory minimum energy standards apply to new construction projects.</a:t>
            </a:r>
          </a:p>
          <a:p>
            <a:pPr lvl="1"/>
            <a:r>
              <a:rPr lang="en-US" dirty="0"/>
              <a:t>HUD and USDA issued a notice of final determination on April 26, 2024, which establishes the 2021 IECC and ASHRAE 90.1-2019 energy codes as the minimum energy standards.</a:t>
            </a:r>
          </a:p>
          <a:p>
            <a:pPr lvl="2"/>
            <a:r>
              <a:rPr lang="en-US" dirty="0"/>
              <a:t>HOME new construction projects with commitments on or after November 24, 2024, must comply with the final determination</a:t>
            </a:r>
          </a:p>
          <a:p>
            <a:pPr lvl="2"/>
            <a:r>
              <a:rPr lang="en-US" dirty="0"/>
              <a:t>Projects with commitments prior to the compliance date must comply with previous standards</a:t>
            </a:r>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descr="$PPTXTitle"/>
          <p:cNvSpPr txBox="1">
            <a:spLocks noGrp="1"/>
          </p:cNvSpPr>
          <p:nvPr>
            <p:ph type="title"/>
          </p:nvPr>
        </p:nvSpPr>
        <p:spPr>
          <a:xfrm>
            <a:off x="685800" y="913949"/>
            <a:ext cx="9034525" cy="609398"/>
          </a:xfrm>
        </p:spPr>
        <p:txBody>
          <a:bodyPr vert="horz" wrap="none" lIns="0" tIns="0" rIns="0" bIns="0" rtlCol="0">
            <a:spAutoFit/>
          </a:bodyPr>
          <a:lstStyle/>
          <a:p>
            <a:r>
              <a:rPr lang="en-US" b="1" dirty="0"/>
              <a:t>Major Improvements in Final Rule</a:t>
            </a:r>
          </a:p>
        </p:txBody>
      </p:sp>
      <p:sp>
        <p:nvSpPr>
          <p:cNvPr id="4" name="Content Placeholder 3">
            <a:extLst>
              <a:ext uri="{FF2B5EF4-FFF2-40B4-BE49-F238E27FC236}">
                <a16:creationId xmlns:a16="http://schemas.microsoft.com/office/drawing/2014/main" id="{49F6C689-8D64-DFB1-53E2-0F82EDA5DE88}"/>
              </a:ext>
            </a:extLst>
          </p:cNvPr>
          <p:cNvSpPr>
            <a:spLocks noGrp="1"/>
          </p:cNvSpPr>
          <p:nvPr>
            <p:ph idx="1"/>
          </p:nvPr>
        </p:nvSpPr>
        <p:spPr>
          <a:xfrm>
            <a:off x="685800" y="1600199"/>
            <a:ext cx="10515600" cy="4892675"/>
          </a:xfrm>
        </p:spPr>
        <p:txBody>
          <a:bodyPr>
            <a:normAutofit lnSpcReduction="10000"/>
          </a:bodyPr>
          <a:lstStyle/>
          <a:p>
            <a:r>
              <a:rPr lang="en-US" dirty="0"/>
              <a:t>Reduces Unnecessary Burden Associated with Income Determinations</a:t>
            </a:r>
          </a:p>
          <a:p>
            <a:r>
              <a:rPr lang="en-US" dirty="0"/>
              <a:t>Simplifies HOME Rental Housing Requirements and Aligns with LIHTC and Other HUD Programs</a:t>
            </a:r>
          </a:p>
          <a:p>
            <a:r>
              <a:rPr lang="en-US" dirty="0"/>
              <a:t>Simplifies TBRA and Makes TBRA Work Better for Tenants, Landlords, and Participating Jurisdictions</a:t>
            </a:r>
          </a:p>
          <a:p>
            <a:r>
              <a:rPr lang="en-US" dirty="0"/>
              <a:t>Strengthens Tenant Protections</a:t>
            </a:r>
          </a:p>
          <a:p>
            <a:r>
              <a:rPr lang="en-US" dirty="0"/>
              <a:t>Modernizes and Simplifies Homeownership</a:t>
            </a:r>
          </a:p>
          <a:p>
            <a:r>
              <a:rPr lang="en-US" dirty="0"/>
              <a:t>Modernizes Maximum Per Unit Subsidy Limit and Incentivizes Green Building</a:t>
            </a:r>
          </a:p>
          <a:p>
            <a:r>
              <a:rPr lang="en-US" dirty="0"/>
              <a:t>Makes HOME Easier to Use to Increase the Supply of Housing by Addressing Pre-Development Costs</a:t>
            </a:r>
          </a:p>
          <a:p>
            <a:r>
              <a:rPr lang="en-US" dirty="0"/>
              <a:t>Improves Availability and Capacity of CHDOs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descr="$PPTXTitle"/>
          <p:cNvSpPr txBox="1">
            <a:spLocks noGrp="1"/>
          </p:cNvSpPr>
          <p:nvPr>
            <p:ph type="title"/>
          </p:nvPr>
        </p:nvSpPr>
        <p:spPr>
          <a:xfrm>
            <a:off x="838200" y="609600"/>
            <a:ext cx="10713720" cy="622863"/>
          </a:xfrm>
        </p:spPr>
        <p:txBody>
          <a:bodyPr vert="horz" wrap="square" lIns="0" tIns="13335" rIns="0" bIns="0" rtlCol="0">
            <a:spAutoFit/>
          </a:bodyPr>
          <a:lstStyle/>
          <a:p>
            <a:r>
              <a:rPr lang="en-US" dirty="0"/>
              <a:t>Carbon Monoxide and Smoke Detection</a:t>
            </a:r>
          </a:p>
        </p:txBody>
      </p:sp>
      <p:sp>
        <p:nvSpPr>
          <p:cNvPr id="6" name="Content Placeholder 5">
            <a:extLst>
              <a:ext uri="{FF2B5EF4-FFF2-40B4-BE49-F238E27FC236}">
                <a16:creationId xmlns:a16="http://schemas.microsoft.com/office/drawing/2014/main" id="{663CBFB0-9092-977A-1A4E-13D0F8549103}"/>
              </a:ext>
            </a:extLst>
          </p:cNvPr>
          <p:cNvSpPr>
            <a:spLocks noGrp="1"/>
          </p:cNvSpPr>
          <p:nvPr>
            <p:ph idx="1"/>
          </p:nvPr>
        </p:nvSpPr>
        <p:spPr>
          <a:xfrm>
            <a:off x="838200" y="2608926"/>
            <a:ext cx="10515600" cy="2246769"/>
          </a:xfrm>
        </p:spPr>
        <p:txBody>
          <a:bodyPr/>
          <a:lstStyle/>
          <a:p>
            <a:r>
              <a:rPr lang="en-US" dirty="0"/>
              <a:t>Strengthens property standards by requiring the installation of carbon monoxide and smoke detection.</a:t>
            </a:r>
          </a:p>
          <a:p>
            <a:pPr lvl="1"/>
            <a:r>
              <a:rPr lang="en-US" dirty="0"/>
              <a:t>Carbon monoxide detection requirements will align with NSPIRE and Section 8 voucher program. Specific standards will be established by Federal Register notice</a:t>
            </a:r>
          </a:p>
          <a:p>
            <a:pPr lvl="1"/>
            <a:r>
              <a:rPr lang="en-US" dirty="0"/>
              <a:t>Smoke detection requirements align with NFPA 72 and NSPIRE</a:t>
            </a:r>
          </a:p>
          <a:p>
            <a:pPr lvl="2"/>
            <a:r>
              <a:rPr lang="en-US" dirty="0"/>
              <a:t>Specific requirements for the locations of smoke detectors</a:t>
            </a:r>
          </a:p>
          <a:p>
            <a:pPr lvl="2"/>
            <a:r>
              <a:rPr lang="en-US" dirty="0"/>
              <a:t>Must have an alarm system designed for hearing-impaired persons</a:t>
            </a:r>
          </a:p>
          <a:p>
            <a:pPr lvl="2"/>
            <a:r>
              <a:rPr lang="en-US" dirty="0"/>
              <a:t>Smoke detection must be hardwired with exception for rehabilitation and acquisition of standard housing</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F90FD-E8F1-2971-2B22-57702AA6FEA7}"/>
            </a:ext>
          </a:extLst>
        </p:cNvPr>
        <p:cNvGrpSpPr/>
        <p:nvPr/>
      </p:nvGrpSpPr>
      <p:grpSpPr>
        <a:xfrm>
          <a:off x="0" y="0"/>
          <a:ext cx="0" cy="0"/>
          <a:chOff x="0" y="0"/>
          <a:chExt cx="0" cy="0"/>
        </a:xfrm>
      </p:grpSpPr>
      <p:sp>
        <p:nvSpPr>
          <p:cNvPr id="3" name="object 3" descr="$PPTXTitle">
            <a:extLst>
              <a:ext uri="{FF2B5EF4-FFF2-40B4-BE49-F238E27FC236}">
                <a16:creationId xmlns:a16="http://schemas.microsoft.com/office/drawing/2014/main" id="{251FCDD3-9A83-60EB-F515-3E7766AE728A}"/>
              </a:ext>
            </a:extLst>
          </p:cNvPr>
          <p:cNvSpPr txBox="1">
            <a:spLocks noGrp="1"/>
          </p:cNvSpPr>
          <p:nvPr>
            <p:ph type="title"/>
          </p:nvPr>
        </p:nvSpPr>
        <p:spPr>
          <a:xfrm>
            <a:off x="838200" y="838200"/>
            <a:ext cx="10789920" cy="622863"/>
          </a:xfrm>
        </p:spPr>
        <p:txBody>
          <a:bodyPr vert="horz" wrap="square" lIns="0" tIns="13335" rIns="0" bIns="0" rtlCol="0">
            <a:spAutoFit/>
          </a:bodyPr>
          <a:lstStyle/>
          <a:p>
            <a:r>
              <a:rPr lang="en-US" dirty="0"/>
              <a:t>Carbon Monoxide and Smoke Detection</a:t>
            </a:r>
          </a:p>
        </p:txBody>
      </p:sp>
      <p:sp>
        <p:nvSpPr>
          <p:cNvPr id="6" name="Content Placeholder 5">
            <a:extLst>
              <a:ext uri="{FF2B5EF4-FFF2-40B4-BE49-F238E27FC236}">
                <a16:creationId xmlns:a16="http://schemas.microsoft.com/office/drawing/2014/main" id="{937E7BC7-7EA6-C431-1222-A75B1C9F1998}"/>
              </a:ext>
            </a:extLst>
          </p:cNvPr>
          <p:cNvSpPr>
            <a:spLocks noGrp="1"/>
          </p:cNvSpPr>
          <p:nvPr>
            <p:ph idx="1"/>
          </p:nvPr>
        </p:nvSpPr>
        <p:spPr>
          <a:xfrm>
            <a:off x="838200" y="2608926"/>
            <a:ext cx="10515600" cy="2246769"/>
          </a:xfrm>
        </p:spPr>
        <p:txBody>
          <a:bodyPr/>
          <a:lstStyle/>
          <a:p>
            <a:r>
              <a:rPr lang="en-US" dirty="0"/>
              <a:t>Final rule permits PJ to provide a written exception to allow an owner to install smoke detector with 10-year non rechargeable, nonreplicable battery if hardwired smoke detectors place an undue financial burden or installation is infeasible.</a:t>
            </a:r>
          </a:p>
        </p:txBody>
      </p:sp>
    </p:spTree>
    <p:extLst>
      <p:ext uri="{BB962C8B-B14F-4D97-AF65-F5344CB8AC3E}">
        <p14:creationId xmlns:p14="http://schemas.microsoft.com/office/powerpoint/2010/main" val="12272375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descr="$PPTXTitle"/>
          <p:cNvSpPr txBox="1">
            <a:spLocks noGrp="1"/>
          </p:cNvSpPr>
          <p:nvPr>
            <p:ph type="title"/>
          </p:nvPr>
        </p:nvSpPr>
        <p:spPr>
          <a:xfrm>
            <a:off x="822960" y="609600"/>
            <a:ext cx="11628437" cy="553998"/>
          </a:xfrm>
        </p:spPr>
        <p:txBody>
          <a:bodyPr vert="horz" wrap="square" lIns="0" tIns="0" rIns="0" bIns="0" rtlCol="0">
            <a:spAutoFit/>
          </a:bodyPr>
          <a:lstStyle/>
          <a:p>
            <a:r>
              <a:rPr lang="en-US" sz="4000" dirty="0"/>
              <a:t>Homebuyer Acquisition Property Standards</a:t>
            </a:r>
          </a:p>
        </p:txBody>
      </p:sp>
      <p:sp>
        <p:nvSpPr>
          <p:cNvPr id="6" name="Content Placeholder 5">
            <a:extLst>
              <a:ext uri="{FF2B5EF4-FFF2-40B4-BE49-F238E27FC236}">
                <a16:creationId xmlns:a16="http://schemas.microsoft.com/office/drawing/2014/main" id="{8C0C9EA4-2C4F-1560-5B59-81B9C68376E2}"/>
              </a:ext>
            </a:extLst>
          </p:cNvPr>
          <p:cNvSpPr>
            <a:spLocks noGrp="1"/>
          </p:cNvSpPr>
          <p:nvPr>
            <p:ph idx="1"/>
          </p:nvPr>
        </p:nvSpPr>
        <p:spPr>
          <a:xfrm>
            <a:off x="838200" y="2971800"/>
            <a:ext cx="10515600" cy="2246769"/>
          </a:xfrm>
        </p:spPr>
        <p:txBody>
          <a:bodyPr/>
          <a:lstStyle/>
          <a:p>
            <a:r>
              <a:rPr lang="en-US" dirty="0"/>
              <a:t>Eliminates requirement that homebuyer acquisition project (e.g., downpayment assistance) meet HOME property standards before transfer.</a:t>
            </a:r>
          </a:p>
          <a:p>
            <a:pPr lvl="1"/>
            <a:r>
              <a:rPr lang="en-US" dirty="0"/>
              <a:t>Permits housing to be transferred to homebuyer before compliance with HOME property standards if:</a:t>
            </a:r>
          </a:p>
          <a:p>
            <a:pPr lvl="2"/>
            <a:r>
              <a:rPr lang="en-US" dirty="0"/>
              <a:t>Agreement requires repairs to be completed within 6 months after transfer; and</a:t>
            </a:r>
          </a:p>
          <a:p>
            <a:pPr lvl="2"/>
            <a:r>
              <a:rPr lang="en-US" dirty="0"/>
              <a:t>Funds to complete rehabilitation have been secured.</a:t>
            </a:r>
          </a:p>
          <a:p>
            <a:r>
              <a:rPr lang="en-US" dirty="0"/>
              <a:t>Final rule maintains the 6-month period for acquisition-only homeownership projects to meet applicable property standards but provides PJs the ability to grant extensions of up to 6 months when necessary.</a:t>
            </a:r>
          </a:p>
          <a:p>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descr="$PPTXTitle"/>
          <p:cNvSpPr txBox="1">
            <a:spLocks noGrp="1"/>
          </p:cNvSpPr>
          <p:nvPr>
            <p:ph type="title"/>
          </p:nvPr>
        </p:nvSpPr>
        <p:spPr>
          <a:xfrm>
            <a:off x="838200" y="914400"/>
            <a:ext cx="6980237" cy="613309"/>
          </a:xfrm>
        </p:spPr>
        <p:txBody>
          <a:bodyPr vert="horz" wrap="square" lIns="0" tIns="0" rIns="0" bIns="0" rtlCol="0">
            <a:spAutoFit/>
          </a:bodyPr>
          <a:lstStyle/>
          <a:p>
            <a:r>
              <a:rPr lang="en-US" dirty="0"/>
              <a:t>Inspection Sample Size</a:t>
            </a:r>
          </a:p>
        </p:txBody>
      </p:sp>
      <p:sp>
        <p:nvSpPr>
          <p:cNvPr id="5" name="Content Placeholder 4">
            <a:extLst>
              <a:ext uri="{FF2B5EF4-FFF2-40B4-BE49-F238E27FC236}">
                <a16:creationId xmlns:a16="http://schemas.microsoft.com/office/drawing/2014/main" id="{8B6CC193-FD02-E4AD-6C54-EF583D893F6B}"/>
              </a:ext>
            </a:extLst>
          </p:cNvPr>
          <p:cNvSpPr>
            <a:spLocks noGrp="1"/>
          </p:cNvSpPr>
          <p:nvPr>
            <p:ph idx="1"/>
          </p:nvPr>
        </p:nvSpPr>
        <p:spPr>
          <a:xfrm>
            <a:off x="838200" y="2608926"/>
            <a:ext cx="10515600" cy="2246769"/>
          </a:xfrm>
        </p:spPr>
        <p:txBody>
          <a:bodyPr/>
          <a:lstStyle/>
          <a:p>
            <a:r>
              <a:rPr lang="en-US" dirty="0"/>
              <a:t>Establishes the sample size for ongoing periodic inspections of HOME-assisted rental housing during the period of affordability.</a:t>
            </a:r>
          </a:p>
          <a:p>
            <a:pPr lvl="1"/>
            <a:r>
              <a:rPr lang="en-US" dirty="0"/>
              <a:t>Inspections must:</a:t>
            </a:r>
          </a:p>
          <a:p>
            <a:pPr lvl="2"/>
            <a:r>
              <a:rPr lang="en-US" dirty="0"/>
              <a:t>Be based on a random sample of HOME units with a mix of sizes</a:t>
            </a:r>
          </a:p>
          <a:p>
            <a:pPr lvl="2"/>
            <a:r>
              <a:rPr lang="en-US" dirty="0"/>
              <a:t>Comply with the sample size chart in the final rule</a:t>
            </a:r>
          </a:p>
          <a:p>
            <a:pPr lvl="2"/>
            <a:r>
              <a:rPr lang="en-US" dirty="0"/>
              <a:t>Include the inspectable areas for each building containing HOME units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Hanging plants in a building">
            <a:extLst>
              <a:ext uri="{FF2B5EF4-FFF2-40B4-BE49-F238E27FC236}">
                <a16:creationId xmlns:a16="http://schemas.microsoft.com/office/drawing/2014/main" id="{7B8CE002-E3DB-21C0-E520-923EDCB6142D}"/>
              </a:ext>
            </a:extLst>
          </p:cNvPr>
          <p:cNvPicPr>
            <a:picLocks noChangeAspect="1"/>
          </p:cNvPicPr>
          <p:nvPr/>
        </p:nvPicPr>
        <p:blipFill>
          <a:blip r:embed="rId2" cstate="print">
            <a:extLst>
              <a:ext uri="{28A0092B-C50C-407E-A947-70E740481C1C}">
                <a14:useLocalDpi xmlns:a14="http://schemas.microsoft.com/office/drawing/2010/main" val="0"/>
              </a:ext>
            </a:extLst>
          </a:blip>
          <a:srcRect l="4638" r="1244" b="-1"/>
          <a:stretch>
            <a:fillRect/>
          </a:stretch>
        </p:blipFill>
        <p:spPr>
          <a:xfrm>
            <a:off x="2522358" y="10"/>
            <a:ext cx="9669642" cy="6857990"/>
          </a:xfrm>
          <a:prstGeom prst="rect">
            <a:avLst/>
          </a:prstGeom>
        </p:spPr>
      </p:pic>
      <p:sp>
        <p:nvSpPr>
          <p:cNvPr id="12"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tx1"/>
              </a:gs>
              <a:gs pos="35000">
                <a:schemeClr val="tx1">
                  <a:alpha val="77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D6162C48-C48B-456C-BEF3-E17F2CB03258}"/>
              </a:ext>
            </a:extLst>
          </p:cNvPr>
          <p:cNvSpPr>
            <a:spLocks noGrp="1"/>
          </p:cNvSpPr>
          <p:nvPr>
            <p:ph type="title"/>
          </p:nvPr>
        </p:nvSpPr>
        <p:spPr>
          <a:xfrm>
            <a:off x="952228" y="743447"/>
            <a:ext cx="3973385" cy="3692028"/>
          </a:xfrm>
          <a:noFill/>
        </p:spPr>
        <p:txBody>
          <a:bodyPr vert="horz" lIns="91440" tIns="45720" rIns="91440" bIns="45720" rtlCol="0" anchor="b">
            <a:normAutofit/>
          </a:bodyPr>
          <a:lstStyle/>
          <a:p>
            <a:r>
              <a:rPr lang="en-US" sz="4000" dirty="0">
                <a:solidFill>
                  <a:schemeClr val="bg1"/>
                </a:solidFill>
              </a:rPr>
              <a:t>Modernize Maximum Per Unit Subsidy Limits and Incentivize Green Building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descr="$PPTXTitle"/>
          <p:cNvSpPr txBox="1">
            <a:spLocks noGrp="1"/>
          </p:cNvSpPr>
          <p:nvPr>
            <p:ph type="title"/>
          </p:nvPr>
        </p:nvSpPr>
        <p:spPr>
          <a:xfrm>
            <a:off x="838200" y="588937"/>
            <a:ext cx="9113837" cy="613309"/>
          </a:xfrm>
        </p:spPr>
        <p:txBody>
          <a:bodyPr vert="horz" wrap="square" lIns="0" tIns="0" rIns="0" bIns="0" rtlCol="0">
            <a:spAutoFit/>
          </a:bodyPr>
          <a:lstStyle/>
          <a:p>
            <a:r>
              <a:rPr lang="en-US" dirty="0"/>
              <a:t>Maximum Per Unit Subsidy Limits</a:t>
            </a:r>
          </a:p>
        </p:txBody>
      </p:sp>
      <p:sp>
        <p:nvSpPr>
          <p:cNvPr id="2" name="object 2"/>
          <p:cNvSpPr txBox="1">
            <a:spLocks noGrp="1"/>
          </p:cNvSpPr>
          <p:nvPr>
            <p:ph idx="1"/>
          </p:nvPr>
        </p:nvSpPr>
        <p:spPr>
          <a:xfrm>
            <a:off x="838200" y="1502213"/>
            <a:ext cx="10515600" cy="4460195"/>
          </a:xfrm>
        </p:spPr>
        <p:txBody>
          <a:bodyPr vert="horz" wrap="square" lIns="0" tIns="12700" rIns="0" bIns="0" rtlCol="0">
            <a:spAutoFit/>
          </a:bodyPr>
          <a:lstStyle/>
          <a:p>
            <a:r>
              <a:rPr lang="en-US" dirty="0"/>
              <a:t>HOME statute requires HUD to establish maximum per unit subsidy limits for HOME-assisted units based on the maximum amount HUD will insure under the defunct 221(d)(3) multifamily mortgage insurance program.</a:t>
            </a:r>
          </a:p>
          <a:p>
            <a:pPr lvl="1"/>
            <a:r>
              <a:rPr lang="en-US" dirty="0"/>
              <a:t>HUD will publish method for determining limits in Federal Register.</a:t>
            </a:r>
          </a:p>
          <a:p>
            <a:pPr lvl="2"/>
            <a:r>
              <a:rPr lang="en-US" dirty="0"/>
              <a:t>Initially, HUD planned set the limit at 270% of the Section 234 mortgage insurance limits – an increase of approximately 12.5% over the current limit (equivalent to 240% of the Section 234 limit).</a:t>
            </a:r>
          </a:p>
          <a:p>
            <a:pPr lvl="2"/>
            <a:r>
              <a:rPr lang="en-US" dirty="0"/>
              <a:t>Per notice issued 4/9/2026, HUD will continue to set the HOME limits based on 240% of the Section 234 mortgage insurance limits</a:t>
            </a:r>
          </a:p>
          <a:p>
            <a:pPr lvl="2"/>
            <a:r>
              <a:rPr lang="en-US" dirty="0"/>
              <a:t>New limits are effective May 11, 2026</a:t>
            </a:r>
          </a:p>
          <a:p>
            <a:r>
              <a:rPr lang="en-US" dirty="0"/>
              <a:t>HUD will post limits annually on the HUD.gov website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descr="$PPTXTitle"/>
          <p:cNvSpPr txBox="1">
            <a:spLocks noGrp="1"/>
          </p:cNvSpPr>
          <p:nvPr>
            <p:ph type="title"/>
          </p:nvPr>
        </p:nvSpPr>
        <p:spPr>
          <a:xfrm>
            <a:off x="838200" y="990600"/>
            <a:ext cx="9723437" cy="613309"/>
          </a:xfrm>
        </p:spPr>
        <p:txBody>
          <a:bodyPr vert="horz" wrap="square" lIns="0" tIns="0" rIns="0" bIns="0" rtlCol="0">
            <a:spAutoFit/>
          </a:bodyPr>
          <a:lstStyle/>
          <a:p>
            <a:r>
              <a:rPr lang="en-US" dirty="0"/>
              <a:t>Green/Resilient Building Incentives</a:t>
            </a:r>
          </a:p>
        </p:txBody>
      </p:sp>
      <p:sp>
        <p:nvSpPr>
          <p:cNvPr id="5" name="Content Placeholder 4">
            <a:extLst>
              <a:ext uri="{FF2B5EF4-FFF2-40B4-BE49-F238E27FC236}">
                <a16:creationId xmlns:a16="http://schemas.microsoft.com/office/drawing/2014/main" id="{5BA3C704-BF88-2044-3160-CB06C0658B17}"/>
              </a:ext>
            </a:extLst>
          </p:cNvPr>
          <p:cNvSpPr>
            <a:spLocks noGrp="1"/>
          </p:cNvSpPr>
          <p:nvPr>
            <p:ph idx="1"/>
          </p:nvPr>
        </p:nvSpPr>
        <p:spPr>
          <a:xfrm>
            <a:off x="838200" y="2870536"/>
            <a:ext cx="10515600" cy="1723549"/>
          </a:xfrm>
        </p:spPr>
        <p:txBody>
          <a:bodyPr/>
          <a:lstStyle/>
          <a:p>
            <a:r>
              <a:rPr lang="en-US" dirty="0"/>
              <a:t>Established 10 percent per unit subsidy limit increase for HOME-funded projects that incorporate green or resilience standards.</a:t>
            </a:r>
          </a:p>
          <a:p>
            <a:r>
              <a:rPr lang="en-US" dirty="0"/>
              <a:t>HUD will publish the qualifying standards in the Federal Register.</a:t>
            </a:r>
          </a:p>
          <a:p>
            <a:r>
              <a:rPr lang="en-US" dirty="0"/>
              <a:t>Effective 4/30/2026</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47766EE-4192-4B2D-A5A0-F60F9A5F74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Graphic 1">
            <a:extLst>
              <a:ext uri="{FF2B5EF4-FFF2-40B4-BE49-F238E27FC236}">
                <a16:creationId xmlns:a16="http://schemas.microsoft.com/office/drawing/2014/main" id="{D6705569-F545-4F47-A260-A9202826E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655438" y="838201"/>
            <a:ext cx="7098161" cy="4549051"/>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pic>
        <p:nvPicPr>
          <p:cNvPr id="5" name="Picture 4" descr="Construction tools and gears">
            <a:extLst>
              <a:ext uri="{FF2B5EF4-FFF2-40B4-BE49-F238E27FC236}">
                <a16:creationId xmlns:a16="http://schemas.microsoft.com/office/drawing/2014/main" id="{8F99883D-683B-800A-CB4C-4C0DC63BA567}"/>
              </a:ext>
            </a:extLst>
          </p:cNvPr>
          <p:cNvPicPr>
            <a:picLocks noChangeAspect="1"/>
          </p:cNvPicPr>
          <p:nvPr/>
        </p:nvPicPr>
        <p:blipFill>
          <a:blip r:embed="rId2" cstate="print">
            <a:extLst>
              <a:ext uri="{28A0092B-C50C-407E-A947-70E740481C1C}">
                <a14:useLocalDpi xmlns:a14="http://schemas.microsoft.com/office/drawing/2010/main" val="0"/>
              </a:ext>
            </a:extLst>
          </a:blip>
          <a:srcRect b="1747"/>
          <a:stretch>
            <a:fillRect/>
          </a:stretch>
        </p:blipFill>
        <p:spPr>
          <a:xfrm>
            <a:off x="-3028" y="10"/>
            <a:ext cx="12191980" cy="6857990"/>
          </a:xfrm>
          <a:prstGeom prst="rect">
            <a:avLst/>
          </a:prstGeom>
        </p:spPr>
      </p:pic>
      <p:sp>
        <p:nvSpPr>
          <p:cNvPr id="6" name="Title 5">
            <a:extLst>
              <a:ext uri="{FF2B5EF4-FFF2-40B4-BE49-F238E27FC236}">
                <a16:creationId xmlns:a16="http://schemas.microsoft.com/office/drawing/2014/main" id="{CDF92D79-6A83-B40A-1AD6-BFDB1E1B310A}"/>
              </a:ext>
            </a:extLst>
          </p:cNvPr>
          <p:cNvSpPr>
            <a:spLocks noGrp="1"/>
          </p:cNvSpPr>
          <p:nvPr>
            <p:ph type="title"/>
          </p:nvPr>
        </p:nvSpPr>
        <p:spPr>
          <a:xfrm>
            <a:off x="533400" y="3505200"/>
            <a:ext cx="6262064" cy="2799781"/>
          </a:xfrm>
        </p:spPr>
        <p:txBody>
          <a:bodyPr vert="horz" lIns="91440" tIns="45720" rIns="91440" bIns="45720" rtlCol="0" anchor="b">
            <a:noAutofit/>
          </a:bodyPr>
          <a:lstStyle/>
          <a:p>
            <a:r>
              <a:rPr lang="en-US" sz="3600" b="1" dirty="0">
                <a:solidFill>
                  <a:schemeClr val="bg1"/>
                </a:solidFill>
              </a:rPr>
              <a:t>Permit PJs to Reimburse the Cost of Environmental Studies, Assessments, Reviews or other Predevelopment Costs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descr="$PPTXTitle"/>
          <p:cNvSpPr txBox="1">
            <a:spLocks noGrp="1"/>
          </p:cNvSpPr>
          <p:nvPr>
            <p:ph type="title"/>
          </p:nvPr>
        </p:nvSpPr>
        <p:spPr>
          <a:xfrm>
            <a:off x="838200" y="685800"/>
            <a:ext cx="7285037" cy="1218795"/>
          </a:xfrm>
        </p:spPr>
        <p:txBody>
          <a:bodyPr vert="horz" wrap="square" lIns="0" tIns="0" rIns="0" bIns="0" rtlCol="0">
            <a:spAutoFit/>
          </a:bodyPr>
          <a:lstStyle/>
          <a:p>
            <a:r>
              <a:rPr lang="en-US" dirty="0"/>
              <a:t>Permit Reimbursement as Pre-Development Cost</a:t>
            </a:r>
          </a:p>
        </p:txBody>
      </p:sp>
      <p:sp>
        <p:nvSpPr>
          <p:cNvPr id="5" name="Content Placeholder 4">
            <a:extLst>
              <a:ext uri="{FF2B5EF4-FFF2-40B4-BE49-F238E27FC236}">
                <a16:creationId xmlns:a16="http://schemas.microsoft.com/office/drawing/2014/main" id="{4F092631-C759-CC43-F17E-F40BA143F29A}"/>
              </a:ext>
            </a:extLst>
          </p:cNvPr>
          <p:cNvSpPr>
            <a:spLocks noGrp="1"/>
          </p:cNvSpPr>
          <p:nvPr>
            <p:ph idx="1"/>
          </p:nvPr>
        </p:nvSpPr>
        <p:spPr>
          <a:xfrm>
            <a:off x="838200" y="2608926"/>
            <a:ext cx="10515600" cy="2246769"/>
          </a:xfrm>
        </p:spPr>
        <p:txBody>
          <a:bodyPr>
            <a:noAutofit/>
          </a:bodyPr>
          <a:lstStyle/>
          <a:p>
            <a:r>
              <a:rPr lang="en-US" dirty="0"/>
              <a:t>Permit PJs to reimburse the cost of environmental studies, assessments, or reviews incurred up to 24 months before commitment of HOME funds as an eligible pre-development cost.</a:t>
            </a:r>
          </a:p>
          <a:p>
            <a:pPr lvl="1"/>
            <a:r>
              <a:rPr lang="en-US" dirty="0"/>
              <a:t>costs to process and settle financing for the project, including private lender origination fees, credit reports, fees for title evidence, legal fees, private appraisal fees and fees for independent cost estimates</a:t>
            </a:r>
          </a:p>
          <a:p>
            <a:pPr lvl="1"/>
            <a:r>
              <a:rPr lang="en-US" dirty="0"/>
              <a:t>accounting fees, filing fees for zoning or planning review and approval, and other lender-required third-party reporting fees.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12">
            <a:extLst>
              <a:ext uri="{FF2B5EF4-FFF2-40B4-BE49-F238E27FC236}">
                <a16:creationId xmlns:a16="http://schemas.microsoft.com/office/drawing/2014/main" id="{522A94E1-AEBD-4286-BFF8-0711E4CD3E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622650" y="5181600"/>
            <a:ext cx="9165010" cy="1174750"/>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rgbClr val="40404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ainting room with paint, ladder, and brushes">
            <a:extLst>
              <a:ext uri="{FF2B5EF4-FFF2-40B4-BE49-F238E27FC236}">
                <a16:creationId xmlns:a16="http://schemas.microsoft.com/office/drawing/2014/main" id="{33D96B5A-3DDF-5DBF-A9E1-3F80FD54FCE4}"/>
              </a:ext>
            </a:extLst>
          </p:cNvPr>
          <p:cNvPicPr>
            <a:picLocks noChangeAspect="1"/>
          </p:cNvPicPr>
          <p:nvPr/>
        </p:nvPicPr>
        <p:blipFill>
          <a:blip r:embed="rId2" cstate="print">
            <a:extLst>
              <a:ext uri="{28A0092B-C50C-407E-A947-70E740481C1C}">
                <a14:useLocalDpi xmlns:a14="http://schemas.microsoft.com/office/drawing/2010/main" val="0"/>
              </a:ext>
            </a:extLst>
          </a:blip>
          <a:srcRect t="13119" b="2611"/>
          <a:stretch>
            <a:fillRect/>
          </a:stretch>
        </p:blipFill>
        <p:spPr>
          <a:xfrm>
            <a:off x="-3048" y="0"/>
            <a:ext cx="12191980" cy="6857990"/>
          </a:xfrm>
          <a:prstGeom prst="rect">
            <a:avLst/>
          </a:prstGeom>
        </p:spPr>
      </p:pic>
      <p:sp>
        <p:nvSpPr>
          <p:cNvPr id="3" name="Title 2">
            <a:extLst>
              <a:ext uri="{FF2B5EF4-FFF2-40B4-BE49-F238E27FC236}">
                <a16:creationId xmlns:a16="http://schemas.microsoft.com/office/drawing/2014/main" id="{8EE22AF0-31BC-1F49-C751-ADD6A4A4690A}"/>
              </a:ext>
            </a:extLst>
          </p:cNvPr>
          <p:cNvSpPr>
            <a:spLocks noGrp="1"/>
          </p:cNvSpPr>
          <p:nvPr>
            <p:ph type="title"/>
          </p:nvPr>
        </p:nvSpPr>
        <p:spPr>
          <a:xfrm>
            <a:off x="6934200" y="3041528"/>
            <a:ext cx="4267200" cy="774934"/>
          </a:xfrm>
          <a:noFill/>
        </p:spPr>
        <p:txBody>
          <a:bodyPr>
            <a:normAutofit fontScale="90000"/>
          </a:bodyPr>
          <a:lstStyle/>
          <a:p>
            <a:r>
              <a:rPr lang="en-US" sz="4000" dirty="0">
                <a:solidFill>
                  <a:srgbClr val="FFFFFF"/>
                </a:solidFill>
              </a:rPr>
              <a:t>Program Administration Changes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23981-FA53-A632-4140-788451C3EB49}"/>
              </a:ext>
            </a:extLst>
          </p:cNvPr>
          <p:cNvSpPr>
            <a:spLocks noGrp="1"/>
          </p:cNvSpPr>
          <p:nvPr>
            <p:ph type="title"/>
          </p:nvPr>
        </p:nvSpPr>
        <p:spPr>
          <a:xfrm>
            <a:off x="838200" y="914400"/>
            <a:ext cx="6576159" cy="613309"/>
          </a:xfrm>
        </p:spPr>
        <p:txBody>
          <a:bodyPr/>
          <a:lstStyle/>
          <a:p>
            <a:r>
              <a:rPr lang="en-US" dirty="0"/>
              <a:t>Provisions Further Delayed</a:t>
            </a:r>
          </a:p>
        </p:txBody>
      </p:sp>
      <p:sp>
        <p:nvSpPr>
          <p:cNvPr id="3" name="Content Placeholder 2">
            <a:extLst>
              <a:ext uri="{FF2B5EF4-FFF2-40B4-BE49-F238E27FC236}">
                <a16:creationId xmlns:a16="http://schemas.microsoft.com/office/drawing/2014/main" id="{1B7D3DEB-9903-CC02-6543-C7003F2B3398}"/>
              </a:ext>
            </a:extLst>
          </p:cNvPr>
          <p:cNvSpPr>
            <a:spLocks noGrp="1"/>
          </p:cNvSpPr>
          <p:nvPr>
            <p:ph idx="1"/>
          </p:nvPr>
        </p:nvSpPr>
        <p:spPr/>
        <p:txBody>
          <a:bodyPr/>
          <a:lstStyle/>
          <a:p>
            <a:r>
              <a:rPr lang="en-US" dirty="0"/>
              <a:t>24 CFR 92.250(c) – Maximum Per-Unit Subsidy Amount, Underwriting, and Subsidy Layering: April 30, 2026</a:t>
            </a:r>
          </a:p>
          <a:p>
            <a:r>
              <a:rPr lang="en-US" dirty="0"/>
              <a:t>24 CFR 92.253 – Tenant Protections and Selection: April 30, 2026</a:t>
            </a:r>
          </a:p>
        </p:txBody>
      </p:sp>
    </p:spTree>
    <p:extLst>
      <p:ext uri="{BB962C8B-B14F-4D97-AF65-F5344CB8AC3E}">
        <p14:creationId xmlns:p14="http://schemas.microsoft.com/office/powerpoint/2010/main" val="24392877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990600" y="529691"/>
            <a:ext cx="6751320" cy="613309"/>
          </a:xfrm>
        </p:spPr>
        <p:txBody>
          <a:bodyPr vert="horz" wrap="square" lIns="0" tIns="0" rIns="0" bIns="0" rtlCol="0">
            <a:spAutoFit/>
          </a:bodyPr>
          <a:lstStyle/>
          <a:p>
            <a:r>
              <a:rPr lang="en-US" dirty="0"/>
              <a:t>Period of Affordability</a:t>
            </a:r>
          </a:p>
        </p:txBody>
      </p:sp>
      <p:sp>
        <p:nvSpPr>
          <p:cNvPr id="6" name="Content Placeholder 5">
            <a:extLst>
              <a:ext uri="{FF2B5EF4-FFF2-40B4-BE49-F238E27FC236}">
                <a16:creationId xmlns:a16="http://schemas.microsoft.com/office/drawing/2014/main" id="{4A69664E-C6AD-5AF8-594A-AB42D20B5718}"/>
              </a:ext>
            </a:extLst>
          </p:cNvPr>
          <p:cNvSpPr>
            <a:spLocks noGrp="1"/>
          </p:cNvSpPr>
          <p:nvPr>
            <p:ph idx="1"/>
          </p:nvPr>
        </p:nvSpPr>
        <p:spPr>
          <a:xfrm>
            <a:off x="838200" y="1143000"/>
            <a:ext cx="10515600" cy="1201737"/>
          </a:xfrm>
        </p:spPr>
        <p:txBody>
          <a:bodyPr/>
          <a:lstStyle/>
          <a:p>
            <a:r>
              <a:rPr lang="en-US"/>
              <a:t>Revises the dollar thresholds that define the periods of affordability to account for inflation and the increase in the cost of construction in response to public comments.</a:t>
            </a:r>
            <a:endParaRPr lang="en-US" dirty="0"/>
          </a:p>
        </p:txBody>
      </p:sp>
      <p:graphicFrame>
        <p:nvGraphicFramePr>
          <p:cNvPr id="5" name="object 5"/>
          <p:cNvGraphicFramePr>
            <a:graphicFrameLocks noGrp="1"/>
          </p:cNvGraphicFramePr>
          <p:nvPr>
            <p:extLst>
              <p:ext uri="{D42A27DB-BD31-4B8C-83A1-F6EECF244321}">
                <p14:modId xmlns:p14="http://schemas.microsoft.com/office/powerpoint/2010/main" val="3495815065"/>
              </p:ext>
            </p:extLst>
          </p:nvPr>
        </p:nvGraphicFramePr>
        <p:xfrm>
          <a:off x="838200" y="2644774"/>
          <a:ext cx="10668000" cy="3241660"/>
        </p:xfrm>
        <a:graphic>
          <a:graphicData uri="http://schemas.openxmlformats.org/drawingml/2006/table">
            <a:tbl>
              <a:tblPr firstRow="1" bandRow="1">
                <a:tableStyleId>{E929F9F4-4A8F-4326-A1B4-22849713DDAB}</a:tableStyleId>
              </a:tblPr>
              <a:tblGrid>
                <a:gridCol w="42672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28194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tblGrid>
              <a:tr h="429465">
                <a:tc>
                  <a:txBody>
                    <a:bodyPr/>
                    <a:lstStyle/>
                    <a:p>
                      <a:pPr marL="91440">
                        <a:lnSpc>
                          <a:spcPct val="100000"/>
                        </a:lnSpc>
                        <a:spcBef>
                          <a:spcPts val="244"/>
                        </a:spcBef>
                      </a:pPr>
                      <a:r>
                        <a:rPr sz="2400" b="1" dirty="0">
                          <a:solidFill>
                            <a:srgbClr val="FFFFFF"/>
                          </a:solidFill>
                        </a:rPr>
                        <a:t>Old</a:t>
                      </a:r>
                      <a:r>
                        <a:rPr sz="2400" b="1" spc="-10" dirty="0">
                          <a:solidFill>
                            <a:srgbClr val="FFFFFF"/>
                          </a:solidFill>
                        </a:rPr>
                        <a:t> Threshold</a:t>
                      </a:r>
                      <a:endParaRPr sz="2400" dirty="0">
                        <a:latin typeface="Aptos" panose="020B0004020202020204" pitchFamily="34" charset="0"/>
                        <a:cs typeface="Calibri"/>
                      </a:endParaRPr>
                    </a:p>
                  </a:txBody>
                  <a:tcPr marL="0" marR="0" marT="31114" marB="0"/>
                </a:tc>
                <a:tc>
                  <a:txBody>
                    <a:bodyPr/>
                    <a:lstStyle/>
                    <a:p>
                      <a:pPr algn="ctr">
                        <a:lnSpc>
                          <a:spcPct val="100000"/>
                        </a:lnSpc>
                        <a:spcBef>
                          <a:spcPts val="244"/>
                        </a:spcBef>
                      </a:pPr>
                      <a:r>
                        <a:rPr sz="2400" b="1" dirty="0">
                          <a:solidFill>
                            <a:srgbClr val="FFFFFF"/>
                          </a:solidFill>
                        </a:rPr>
                        <a:t>&lt;</a:t>
                      </a:r>
                      <a:r>
                        <a:rPr sz="2400" b="1" spc="-15" dirty="0">
                          <a:solidFill>
                            <a:srgbClr val="FFFFFF"/>
                          </a:solidFill>
                        </a:rPr>
                        <a:t> </a:t>
                      </a:r>
                      <a:r>
                        <a:rPr sz="2400" b="1" spc="-10" dirty="0">
                          <a:solidFill>
                            <a:srgbClr val="FFFFFF"/>
                          </a:solidFill>
                        </a:rPr>
                        <a:t>$15,000</a:t>
                      </a:r>
                      <a:endParaRPr sz="2400">
                        <a:latin typeface="Aptos" panose="020B0004020202020204" pitchFamily="34" charset="0"/>
                        <a:cs typeface="Calibri"/>
                      </a:endParaRPr>
                    </a:p>
                  </a:txBody>
                  <a:tcPr marL="0" marR="0" marT="31114" marB="0" anchor="ctr"/>
                </a:tc>
                <a:tc>
                  <a:txBody>
                    <a:bodyPr/>
                    <a:lstStyle/>
                    <a:p>
                      <a:pPr marL="635" algn="ctr">
                        <a:lnSpc>
                          <a:spcPct val="100000"/>
                        </a:lnSpc>
                        <a:spcBef>
                          <a:spcPts val="244"/>
                        </a:spcBef>
                      </a:pPr>
                      <a:r>
                        <a:rPr sz="2400" b="1" dirty="0">
                          <a:solidFill>
                            <a:srgbClr val="FFFFFF"/>
                          </a:solidFill>
                        </a:rPr>
                        <a:t>$15,000 - </a:t>
                      </a:r>
                      <a:r>
                        <a:rPr sz="2400" b="1" spc="-10" dirty="0">
                          <a:solidFill>
                            <a:srgbClr val="FFFFFF"/>
                          </a:solidFill>
                        </a:rPr>
                        <a:t>$40,000</a:t>
                      </a:r>
                      <a:endParaRPr sz="2400">
                        <a:latin typeface="Aptos" panose="020B0004020202020204" pitchFamily="34" charset="0"/>
                        <a:cs typeface="Calibri"/>
                      </a:endParaRPr>
                    </a:p>
                  </a:txBody>
                  <a:tcPr marL="0" marR="0" marT="31114" marB="0" anchor="ctr"/>
                </a:tc>
                <a:tc>
                  <a:txBody>
                    <a:bodyPr/>
                    <a:lstStyle/>
                    <a:p>
                      <a:pPr marL="635" algn="ctr">
                        <a:lnSpc>
                          <a:spcPct val="100000"/>
                        </a:lnSpc>
                        <a:spcBef>
                          <a:spcPts val="244"/>
                        </a:spcBef>
                      </a:pPr>
                      <a:r>
                        <a:rPr sz="2400" b="1" dirty="0">
                          <a:solidFill>
                            <a:srgbClr val="FFFFFF"/>
                          </a:solidFill>
                        </a:rPr>
                        <a:t>$40,000 </a:t>
                      </a:r>
                      <a:r>
                        <a:rPr sz="2400" b="1" spc="-50" dirty="0">
                          <a:solidFill>
                            <a:srgbClr val="FFFFFF"/>
                          </a:solidFill>
                        </a:rPr>
                        <a:t>+</a:t>
                      </a:r>
                      <a:endParaRPr sz="2400">
                        <a:latin typeface="Aptos" panose="020B0004020202020204" pitchFamily="34" charset="0"/>
                        <a:cs typeface="Calibri"/>
                      </a:endParaRPr>
                    </a:p>
                  </a:txBody>
                  <a:tcPr marL="0" marR="0" marT="31114" marB="0" anchor="ctr"/>
                </a:tc>
                <a:extLst>
                  <a:ext uri="{0D108BD9-81ED-4DB2-BD59-A6C34878D82A}">
                    <a16:rowId xmlns:a16="http://schemas.microsoft.com/office/drawing/2014/main" val="10000"/>
                  </a:ext>
                </a:extLst>
              </a:tr>
              <a:tr h="428730">
                <a:tc>
                  <a:txBody>
                    <a:bodyPr/>
                    <a:lstStyle/>
                    <a:p>
                      <a:pPr marL="91440">
                        <a:lnSpc>
                          <a:spcPct val="100000"/>
                        </a:lnSpc>
                        <a:spcBef>
                          <a:spcPts val="244"/>
                        </a:spcBef>
                      </a:pPr>
                      <a:r>
                        <a:rPr sz="2400" b="1" dirty="0">
                          <a:solidFill>
                            <a:srgbClr val="FFFFFF"/>
                          </a:solidFill>
                        </a:rPr>
                        <a:t>New</a:t>
                      </a:r>
                      <a:r>
                        <a:rPr sz="2400" b="1" spc="-25" dirty="0">
                          <a:solidFill>
                            <a:srgbClr val="FFFFFF"/>
                          </a:solidFill>
                        </a:rPr>
                        <a:t> </a:t>
                      </a:r>
                      <a:r>
                        <a:rPr sz="2400" b="1" spc="-10" dirty="0">
                          <a:solidFill>
                            <a:srgbClr val="FFFFFF"/>
                          </a:solidFill>
                        </a:rPr>
                        <a:t>Threshold</a:t>
                      </a:r>
                      <a:endParaRPr sz="2400" dirty="0">
                        <a:latin typeface="Aptos" panose="020B0004020202020204" pitchFamily="34" charset="0"/>
                        <a:cs typeface="Calibri"/>
                      </a:endParaRPr>
                    </a:p>
                  </a:txBody>
                  <a:tcPr marL="0" marR="0" marT="31114" marB="0"/>
                </a:tc>
                <a:tc>
                  <a:txBody>
                    <a:bodyPr/>
                    <a:lstStyle/>
                    <a:p>
                      <a:pPr algn="ctr">
                        <a:lnSpc>
                          <a:spcPct val="100000"/>
                        </a:lnSpc>
                        <a:spcBef>
                          <a:spcPts val="244"/>
                        </a:spcBef>
                      </a:pPr>
                      <a:r>
                        <a:rPr sz="2400" b="1" dirty="0">
                          <a:solidFill>
                            <a:srgbClr val="FFFFFF"/>
                          </a:solidFill>
                        </a:rPr>
                        <a:t>&lt;</a:t>
                      </a:r>
                      <a:r>
                        <a:rPr sz="2400" b="1" spc="-15" dirty="0">
                          <a:solidFill>
                            <a:srgbClr val="FFFFFF"/>
                          </a:solidFill>
                        </a:rPr>
                        <a:t> </a:t>
                      </a:r>
                      <a:r>
                        <a:rPr sz="2400" b="1" spc="-10" dirty="0">
                          <a:solidFill>
                            <a:srgbClr val="FFFFFF"/>
                          </a:solidFill>
                        </a:rPr>
                        <a:t>$25,000</a:t>
                      </a:r>
                      <a:endParaRPr sz="2400">
                        <a:latin typeface="Aptos" panose="020B0004020202020204" pitchFamily="34" charset="0"/>
                        <a:cs typeface="Calibri"/>
                      </a:endParaRPr>
                    </a:p>
                  </a:txBody>
                  <a:tcPr marL="0" marR="0" marT="31114" marB="0" anchor="ctr"/>
                </a:tc>
                <a:tc>
                  <a:txBody>
                    <a:bodyPr/>
                    <a:lstStyle/>
                    <a:p>
                      <a:pPr marL="1270" algn="ctr">
                        <a:lnSpc>
                          <a:spcPct val="100000"/>
                        </a:lnSpc>
                        <a:spcBef>
                          <a:spcPts val="244"/>
                        </a:spcBef>
                      </a:pPr>
                      <a:r>
                        <a:rPr sz="2400" b="1" dirty="0">
                          <a:solidFill>
                            <a:srgbClr val="FFFFFF"/>
                          </a:solidFill>
                        </a:rPr>
                        <a:t>$25,000 - </a:t>
                      </a:r>
                      <a:r>
                        <a:rPr sz="2400" b="1" spc="-10" dirty="0">
                          <a:solidFill>
                            <a:srgbClr val="FFFFFF"/>
                          </a:solidFill>
                        </a:rPr>
                        <a:t>$50,0000</a:t>
                      </a:r>
                      <a:endParaRPr sz="2400">
                        <a:latin typeface="Aptos" panose="020B0004020202020204" pitchFamily="34" charset="0"/>
                        <a:cs typeface="Calibri"/>
                      </a:endParaRPr>
                    </a:p>
                  </a:txBody>
                  <a:tcPr marL="0" marR="0" marT="31114" marB="0" anchor="ctr"/>
                </a:tc>
                <a:tc>
                  <a:txBody>
                    <a:bodyPr/>
                    <a:lstStyle/>
                    <a:p>
                      <a:pPr marL="635" algn="ctr">
                        <a:lnSpc>
                          <a:spcPct val="100000"/>
                        </a:lnSpc>
                        <a:spcBef>
                          <a:spcPts val="244"/>
                        </a:spcBef>
                      </a:pPr>
                      <a:r>
                        <a:rPr sz="2400" b="1" dirty="0">
                          <a:solidFill>
                            <a:srgbClr val="FFFFFF"/>
                          </a:solidFill>
                        </a:rPr>
                        <a:t>$50,000 </a:t>
                      </a:r>
                      <a:r>
                        <a:rPr sz="2400" b="1" spc="-50" dirty="0">
                          <a:solidFill>
                            <a:srgbClr val="FFFFFF"/>
                          </a:solidFill>
                        </a:rPr>
                        <a:t>+</a:t>
                      </a:r>
                      <a:endParaRPr sz="2400">
                        <a:latin typeface="Aptos" panose="020B0004020202020204" pitchFamily="34" charset="0"/>
                        <a:cs typeface="Calibri"/>
                      </a:endParaRPr>
                    </a:p>
                  </a:txBody>
                  <a:tcPr marL="0" marR="0" marT="31114" marB="0" anchor="ctr"/>
                </a:tc>
                <a:extLst>
                  <a:ext uri="{0D108BD9-81ED-4DB2-BD59-A6C34878D82A}">
                    <a16:rowId xmlns:a16="http://schemas.microsoft.com/office/drawing/2014/main" val="10001"/>
                  </a:ext>
                </a:extLst>
              </a:tr>
              <a:tr h="428730">
                <a:tc>
                  <a:txBody>
                    <a:bodyPr/>
                    <a:lstStyle/>
                    <a:p>
                      <a:pPr marL="91440">
                        <a:lnSpc>
                          <a:spcPct val="100000"/>
                        </a:lnSpc>
                        <a:spcBef>
                          <a:spcPts val="245"/>
                        </a:spcBef>
                      </a:pPr>
                      <a:r>
                        <a:rPr sz="2400" spc="-10" dirty="0"/>
                        <a:t>Homeownership</a:t>
                      </a:r>
                      <a:endParaRPr sz="2400" dirty="0">
                        <a:latin typeface="Aptos" panose="020B0004020202020204" pitchFamily="34" charset="0"/>
                        <a:cs typeface="Calibri"/>
                      </a:endParaRPr>
                    </a:p>
                  </a:txBody>
                  <a:tcPr marL="0" marR="0" marT="31115" marB="0"/>
                </a:tc>
                <a:tc>
                  <a:txBody>
                    <a:bodyPr/>
                    <a:lstStyle/>
                    <a:p>
                      <a:pPr marL="1270" algn="ctr">
                        <a:lnSpc>
                          <a:spcPct val="100000"/>
                        </a:lnSpc>
                        <a:spcBef>
                          <a:spcPts val="245"/>
                        </a:spcBef>
                      </a:pPr>
                      <a:r>
                        <a:rPr sz="2400" dirty="0"/>
                        <a:t>5</a:t>
                      </a:r>
                      <a:r>
                        <a:rPr sz="2400" spc="-10" dirty="0"/>
                        <a:t> years</a:t>
                      </a:r>
                      <a:endParaRPr sz="2400">
                        <a:latin typeface="Aptos" panose="020B0004020202020204" pitchFamily="34" charset="0"/>
                        <a:cs typeface="Calibri"/>
                      </a:endParaRPr>
                    </a:p>
                  </a:txBody>
                  <a:tcPr marL="0" marR="0" marT="31115" marB="0" anchor="ctr"/>
                </a:tc>
                <a:tc>
                  <a:txBody>
                    <a:bodyPr/>
                    <a:lstStyle/>
                    <a:p>
                      <a:pPr marL="1905" algn="ctr">
                        <a:lnSpc>
                          <a:spcPct val="100000"/>
                        </a:lnSpc>
                        <a:spcBef>
                          <a:spcPts val="245"/>
                        </a:spcBef>
                      </a:pPr>
                      <a:r>
                        <a:rPr sz="2400" dirty="0"/>
                        <a:t>10</a:t>
                      </a:r>
                      <a:r>
                        <a:rPr sz="2400" spc="-20" dirty="0"/>
                        <a:t> </a:t>
                      </a:r>
                      <a:r>
                        <a:rPr sz="2400" spc="-10" dirty="0"/>
                        <a:t>years</a:t>
                      </a:r>
                      <a:endParaRPr sz="2400">
                        <a:latin typeface="Aptos" panose="020B0004020202020204" pitchFamily="34" charset="0"/>
                        <a:cs typeface="Calibri"/>
                      </a:endParaRPr>
                    </a:p>
                  </a:txBody>
                  <a:tcPr marL="0" marR="0" marT="31115" marB="0" anchor="ctr"/>
                </a:tc>
                <a:tc>
                  <a:txBody>
                    <a:bodyPr/>
                    <a:lstStyle/>
                    <a:p>
                      <a:pPr marL="2540" algn="ctr">
                        <a:lnSpc>
                          <a:spcPct val="100000"/>
                        </a:lnSpc>
                        <a:spcBef>
                          <a:spcPts val="245"/>
                        </a:spcBef>
                      </a:pPr>
                      <a:r>
                        <a:rPr sz="2400" dirty="0"/>
                        <a:t>15</a:t>
                      </a:r>
                      <a:r>
                        <a:rPr sz="2400" spc="-20" dirty="0"/>
                        <a:t> </a:t>
                      </a:r>
                      <a:r>
                        <a:rPr sz="2400" spc="-10" dirty="0"/>
                        <a:t>years</a:t>
                      </a:r>
                      <a:endParaRPr sz="2400">
                        <a:latin typeface="Aptos" panose="020B0004020202020204" pitchFamily="34" charset="0"/>
                        <a:cs typeface="Calibri"/>
                      </a:endParaRPr>
                    </a:p>
                  </a:txBody>
                  <a:tcPr marL="0" marR="0" marT="31115" marB="0" anchor="ctr"/>
                </a:tc>
                <a:extLst>
                  <a:ext uri="{0D108BD9-81ED-4DB2-BD59-A6C34878D82A}">
                    <a16:rowId xmlns:a16="http://schemas.microsoft.com/office/drawing/2014/main" val="10002"/>
                  </a:ext>
                </a:extLst>
              </a:tr>
              <a:tr h="429465">
                <a:tc>
                  <a:txBody>
                    <a:bodyPr/>
                    <a:lstStyle/>
                    <a:p>
                      <a:pPr marL="91440">
                        <a:lnSpc>
                          <a:spcPct val="100000"/>
                        </a:lnSpc>
                        <a:spcBef>
                          <a:spcPts val="245"/>
                        </a:spcBef>
                      </a:pPr>
                      <a:r>
                        <a:rPr sz="2400" spc="-10" dirty="0"/>
                        <a:t>Rental</a:t>
                      </a:r>
                      <a:r>
                        <a:rPr sz="2400" spc="-50" dirty="0"/>
                        <a:t> </a:t>
                      </a:r>
                      <a:r>
                        <a:rPr sz="2400" dirty="0"/>
                        <a:t>(other</a:t>
                      </a:r>
                      <a:r>
                        <a:rPr sz="2400" spc="-35" dirty="0"/>
                        <a:t> </a:t>
                      </a:r>
                      <a:r>
                        <a:rPr sz="2400" dirty="0"/>
                        <a:t>than</a:t>
                      </a:r>
                      <a:r>
                        <a:rPr sz="2400" spc="-50" dirty="0"/>
                        <a:t> </a:t>
                      </a:r>
                      <a:r>
                        <a:rPr sz="2400" spc="-10" dirty="0"/>
                        <a:t>below)</a:t>
                      </a:r>
                      <a:endParaRPr sz="2400" dirty="0">
                        <a:latin typeface="Aptos" panose="020B0004020202020204" pitchFamily="34" charset="0"/>
                        <a:cs typeface="Calibri"/>
                      </a:endParaRPr>
                    </a:p>
                  </a:txBody>
                  <a:tcPr marL="0" marR="0" marT="31115" marB="0"/>
                </a:tc>
                <a:tc>
                  <a:txBody>
                    <a:bodyPr/>
                    <a:lstStyle/>
                    <a:p>
                      <a:pPr marL="1270" algn="ctr">
                        <a:lnSpc>
                          <a:spcPct val="100000"/>
                        </a:lnSpc>
                        <a:spcBef>
                          <a:spcPts val="284"/>
                        </a:spcBef>
                      </a:pPr>
                      <a:r>
                        <a:rPr sz="2400" dirty="0">
                          <a:solidFill>
                            <a:srgbClr val="1F3863"/>
                          </a:solidFill>
                        </a:rPr>
                        <a:t>5</a:t>
                      </a:r>
                      <a:r>
                        <a:rPr sz="2400" spc="-10" dirty="0">
                          <a:solidFill>
                            <a:srgbClr val="1F3863"/>
                          </a:solidFill>
                        </a:rPr>
                        <a:t> years</a:t>
                      </a:r>
                      <a:endParaRPr sz="2400">
                        <a:latin typeface="Aptos" panose="020B0004020202020204" pitchFamily="34" charset="0"/>
                        <a:cs typeface="Calibri"/>
                      </a:endParaRPr>
                    </a:p>
                  </a:txBody>
                  <a:tcPr marL="0" marR="0" marT="36194" marB="0" anchor="ctr"/>
                </a:tc>
                <a:tc>
                  <a:txBody>
                    <a:bodyPr/>
                    <a:lstStyle/>
                    <a:p>
                      <a:pPr marL="1905" algn="ctr">
                        <a:lnSpc>
                          <a:spcPct val="100000"/>
                        </a:lnSpc>
                        <a:spcBef>
                          <a:spcPts val="284"/>
                        </a:spcBef>
                      </a:pPr>
                      <a:r>
                        <a:rPr sz="2400" dirty="0">
                          <a:solidFill>
                            <a:srgbClr val="1F3863"/>
                          </a:solidFill>
                        </a:rPr>
                        <a:t>10</a:t>
                      </a:r>
                      <a:r>
                        <a:rPr sz="2400" spc="-20" dirty="0">
                          <a:solidFill>
                            <a:srgbClr val="1F3863"/>
                          </a:solidFill>
                        </a:rPr>
                        <a:t> </a:t>
                      </a:r>
                      <a:r>
                        <a:rPr sz="2400" spc="-10" dirty="0">
                          <a:solidFill>
                            <a:srgbClr val="1F3863"/>
                          </a:solidFill>
                        </a:rPr>
                        <a:t>years</a:t>
                      </a:r>
                      <a:endParaRPr sz="2400">
                        <a:latin typeface="Aptos" panose="020B0004020202020204" pitchFamily="34" charset="0"/>
                        <a:cs typeface="Calibri"/>
                      </a:endParaRPr>
                    </a:p>
                  </a:txBody>
                  <a:tcPr marL="0" marR="0" marT="36194" marB="0" anchor="ctr"/>
                </a:tc>
                <a:tc>
                  <a:txBody>
                    <a:bodyPr/>
                    <a:lstStyle/>
                    <a:p>
                      <a:pPr marL="2540" algn="ctr">
                        <a:lnSpc>
                          <a:spcPct val="100000"/>
                        </a:lnSpc>
                        <a:spcBef>
                          <a:spcPts val="284"/>
                        </a:spcBef>
                      </a:pPr>
                      <a:r>
                        <a:rPr sz="2400" dirty="0">
                          <a:solidFill>
                            <a:srgbClr val="1F3863"/>
                          </a:solidFill>
                        </a:rPr>
                        <a:t>15</a:t>
                      </a:r>
                      <a:r>
                        <a:rPr sz="2400" spc="-20" dirty="0">
                          <a:solidFill>
                            <a:srgbClr val="1F3863"/>
                          </a:solidFill>
                        </a:rPr>
                        <a:t> </a:t>
                      </a:r>
                      <a:r>
                        <a:rPr sz="2400" spc="-10" dirty="0">
                          <a:solidFill>
                            <a:srgbClr val="1F3863"/>
                          </a:solidFill>
                        </a:rPr>
                        <a:t>years</a:t>
                      </a:r>
                      <a:endParaRPr sz="2400">
                        <a:latin typeface="Aptos" panose="020B0004020202020204" pitchFamily="34" charset="0"/>
                        <a:cs typeface="Calibri"/>
                      </a:endParaRPr>
                    </a:p>
                  </a:txBody>
                  <a:tcPr marL="0" marR="0" marT="36194" marB="0" anchor="ctr"/>
                </a:tc>
                <a:extLst>
                  <a:ext uri="{0D108BD9-81ED-4DB2-BD59-A6C34878D82A}">
                    <a16:rowId xmlns:a16="http://schemas.microsoft.com/office/drawing/2014/main" val="10003"/>
                  </a:ext>
                </a:extLst>
              </a:tr>
              <a:tr h="742005">
                <a:tc>
                  <a:txBody>
                    <a:bodyPr/>
                    <a:lstStyle/>
                    <a:p>
                      <a:pPr marL="91440" marR="1270000">
                        <a:lnSpc>
                          <a:spcPct val="100000"/>
                        </a:lnSpc>
                        <a:spcBef>
                          <a:spcPts val="245"/>
                        </a:spcBef>
                      </a:pPr>
                      <a:r>
                        <a:rPr sz="2400" spc="-10" dirty="0"/>
                        <a:t>Rental</a:t>
                      </a:r>
                      <a:r>
                        <a:rPr sz="2400" spc="-45" dirty="0"/>
                        <a:t> </a:t>
                      </a:r>
                      <a:r>
                        <a:rPr sz="2400" spc="-20" dirty="0"/>
                        <a:t>(New</a:t>
                      </a:r>
                      <a:r>
                        <a:rPr lang="en-US" sz="2400" spc="-20" dirty="0"/>
                        <a:t> </a:t>
                      </a:r>
                      <a:r>
                        <a:rPr sz="2400" spc="-10" dirty="0"/>
                        <a:t>Construction)</a:t>
                      </a:r>
                      <a:endParaRPr sz="2400" dirty="0">
                        <a:latin typeface="Aptos" panose="020B0004020202020204" pitchFamily="34" charset="0"/>
                        <a:cs typeface="Calibri"/>
                      </a:endParaRPr>
                    </a:p>
                  </a:txBody>
                  <a:tcPr marL="0" marR="0" marT="31115" marB="0"/>
                </a:tc>
                <a:tc>
                  <a:txBody>
                    <a:bodyPr/>
                    <a:lstStyle/>
                    <a:p>
                      <a:pPr marL="1270" algn="ctr">
                        <a:lnSpc>
                          <a:spcPct val="100000"/>
                        </a:lnSpc>
                        <a:spcBef>
                          <a:spcPts val="245"/>
                        </a:spcBef>
                      </a:pPr>
                      <a:r>
                        <a:rPr sz="2400" dirty="0"/>
                        <a:t>20</a:t>
                      </a:r>
                      <a:r>
                        <a:rPr sz="2400" spc="-20" dirty="0"/>
                        <a:t> </a:t>
                      </a:r>
                      <a:r>
                        <a:rPr sz="2400" spc="-10" dirty="0"/>
                        <a:t>years</a:t>
                      </a:r>
                      <a:endParaRPr sz="2400">
                        <a:latin typeface="Aptos" panose="020B0004020202020204" pitchFamily="34" charset="0"/>
                        <a:cs typeface="Calibri"/>
                      </a:endParaRPr>
                    </a:p>
                  </a:txBody>
                  <a:tcPr marL="0" marR="0" marT="31115" marB="0" anchor="ctr"/>
                </a:tc>
                <a:tc>
                  <a:txBody>
                    <a:bodyPr/>
                    <a:lstStyle/>
                    <a:p>
                      <a:pPr marL="1905" algn="ctr">
                        <a:lnSpc>
                          <a:spcPct val="100000"/>
                        </a:lnSpc>
                        <a:spcBef>
                          <a:spcPts val="245"/>
                        </a:spcBef>
                      </a:pPr>
                      <a:r>
                        <a:rPr sz="2400" dirty="0"/>
                        <a:t>20</a:t>
                      </a:r>
                      <a:r>
                        <a:rPr sz="2400" spc="-20" dirty="0"/>
                        <a:t> </a:t>
                      </a:r>
                      <a:r>
                        <a:rPr sz="2400" spc="-10" dirty="0"/>
                        <a:t>years</a:t>
                      </a:r>
                      <a:endParaRPr sz="2400">
                        <a:latin typeface="Aptos" panose="020B0004020202020204" pitchFamily="34" charset="0"/>
                        <a:cs typeface="Calibri"/>
                      </a:endParaRPr>
                    </a:p>
                  </a:txBody>
                  <a:tcPr marL="0" marR="0" marT="31115" marB="0" anchor="ctr"/>
                </a:tc>
                <a:tc>
                  <a:txBody>
                    <a:bodyPr/>
                    <a:lstStyle/>
                    <a:p>
                      <a:pPr marL="2540" algn="ctr">
                        <a:lnSpc>
                          <a:spcPct val="100000"/>
                        </a:lnSpc>
                        <a:spcBef>
                          <a:spcPts val="245"/>
                        </a:spcBef>
                      </a:pPr>
                      <a:r>
                        <a:rPr sz="2400" dirty="0"/>
                        <a:t>20</a:t>
                      </a:r>
                      <a:r>
                        <a:rPr sz="2400" spc="-20" dirty="0"/>
                        <a:t> </a:t>
                      </a:r>
                      <a:r>
                        <a:rPr sz="2400" spc="-10" dirty="0"/>
                        <a:t>years</a:t>
                      </a:r>
                      <a:endParaRPr sz="2400">
                        <a:latin typeface="Aptos" panose="020B0004020202020204" pitchFamily="34" charset="0"/>
                        <a:cs typeface="Calibri"/>
                      </a:endParaRPr>
                    </a:p>
                  </a:txBody>
                  <a:tcPr marL="0" marR="0" marT="31115" marB="0" anchor="ctr"/>
                </a:tc>
                <a:extLst>
                  <a:ext uri="{0D108BD9-81ED-4DB2-BD59-A6C34878D82A}">
                    <a16:rowId xmlns:a16="http://schemas.microsoft.com/office/drawing/2014/main" val="10004"/>
                  </a:ext>
                </a:extLst>
              </a:tr>
              <a:tr h="742005">
                <a:tc>
                  <a:txBody>
                    <a:bodyPr/>
                    <a:lstStyle/>
                    <a:p>
                      <a:pPr marL="91440" marR="532130">
                        <a:lnSpc>
                          <a:spcPct val="100000"/>
                        </a:lnSpc>
                        <a:spcBef>
                          <a:spcPts val="245"/>
                        </a:spcBef>
                      </a:pPr>
                      <a:r>
                        <a:rPr sz="2400" spc="-10" dirty="0"/>
                        <a:t>Rental</a:t>
                      </a:r>
                      <a:r>
                        <a:rPr sz="2400" spc="-45" dirty="0"/>
                        <a:t> </a:t>
                      </a:r>
                      <a:r>
                        <a:rPr sz="2400" spc="-10" dirty="0"/>
                        <a:t>(Rehabilitation involving</a:t>
                      </a:r>
                      <a:r>
                        <a:rPr sz="2400" spc="-15" dirty="0"/>
                        <a:t> </a:t>
                      </a:r>
                      <a:r>
                        <a:rPr sz="2400" spc="-10" dirty="0"/>
                        <a:t>refinancing)</a:t>
                      </a:r>
                      <a:endParaRPr sz="2400">
                        <a:latin typeface="Aptos" panose="020B0004020202020204" pitchFamily="34" charset="0"/>
                        <a:cs typeface="Calibri"/>
                      </a:endParaRPr>
                    </a:p>
                  </a:txBody>
                  <a:tcPr marL="0" marR="0" marT="31115" marB="0"/>
                </a:tc>
                <a:tc>
                  <a:txBody>
                    <a:bodyPr/>
                    <a:lstStyle/>
                    <a:p>
                      <a:pPr marL="1270" algn="ctr">
                        <a:lnSpc>
                          <a:spcPct val="100000"/>
                        </a:lnSpc>
                        <a:spcBef>
                          <a:spcPts val="245"/>
                        </a:spcBef>
                      </a:pPr>
                      <a:r>
                        <a:rPr sz="2400" dirty="0"/>
                        <a:t>15</a:t>
                      </a:r>
                      <a:r>
                        <a:rPr sz="2400" spc="-20" dirty="0"/>
                        <a:t> </a:t>
                      </a:r>
                      <a:r>
                        <a:rPr sz="2400" spc="-10" dirty="0"/>
                        <a:t>years</a:t>
                      </a:r>
                      <a:endParaRPr sz="2400" dirty="0">
                        <a:latin typeface="Aptos" panose="020B0004020202020204" pitchFamily="34" charset="0"/>
                        <a:cs typeface="Calibri"/>
                      </a:endParaRPr>
                    </a:p>
                  </a:txBody>
                  <a:tcPr marL="0" marR="0" marT="31115" marB="0" anchor="ctr"/>
                </a:tc>
                <a:tc>
                  <a:txBody>
                    <a:bodyPr/>
                    <a:lstStyle/>
                    <a:p>
                      <a:pPr marL="1905" algn="ctr">
                        <a:lnSpc>
                          <a:spcPct val="100000"/>
                        </a:lnSpc>
                        <a:spcBef>
                          <a:spcPts val="245"/>
                        </a:spcBef>
                      </a:pPr>
                      <a:r>
                        <a:rPr sz="2400" dirty="0"/>
                        <a:t>15</a:t>
                      </a:r>
                      <a:r>
                        <a:rPr sz="2400" spc="-20" dirty="0"/>
                        <a:t> </a:t>
                      </a:r>
                      <a:r>
                        <a:rPr sz="2400" spc="-10" dirty="0"/>
                        <a:t>years</a:t>
                      </a:r>
                      <a:endParaRPr sz="2400" dirty="0">
                        <a:latin typeface="Aptos" panose="020B0004020202020204" pitchFamily="34" charset="0"/>
                        <a:cs typeface="Calibri"/>
                      </a:endParaRPr>
                    </a:p>
                  </a:txBody>
                  <a:tcPr marL="0" marR="0" marT="31115" marB="0" anchor="ctr"/>
                </a:tc>
                <a:tc>
                  <a:txBody>
                    <a:bodyPr/>
                    <a:lstStyle/>
                    <a:p>
                      <a:pPr marL="2540" algn="ctr">
                        <a:lnSpc>
                          <a:spcPct val="100000"/>
                        </a:lnSpc>
                        <a:spcBef>
                          <a:spcPts val="245"/>
                        </a:spcBef>
                      </a:pPr>
                      <a:r>
                        <a:rPr sz="2400" dirty="0"/>
                        <a:t>15</a:t>
                      </a:r>
                      <a:r>
                        <a:rPr sz="2400" spc="-20" dirty="0"/>
                        <a:t> </a:t>
                      </a:r>
                      <a:r>
                        <a:rPr sz="2400" spc="-10" dirty="0"/>
                        <a:t>years</a:t>
                      </a:r>
                      <a:endParaRPr sz="2400" dirty="0">
                        <a:latin typeface="Aptos" panose="020B0004020202020204" pitchFamily="34" charset="0"/>
                        <a:cs typeface="Calibri"/>
                      </a:endParaRPr>
                    </a:p>
                  </a:txBody>
                  <a:tcPr marL="0" marR="0" marT="31115" marB="0" anchor="ctr"/>
                </a:tc>
                <a:extLst>
                  <a:ext uri="{0D108BD9-81ED-4DB2-BD59-A6C34878D82A}">
                    <a16:rowId xmlns:a16="http://schemas.microsoft.com/office/drawing/2014/main" val="10005"/>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descr="$PPTXTitle"/>
          <p:cNvSpPr txBox="1">
            <a:spLocks noGrp="1"/>
          </p:cNvSpPr>
          <p:nvPr>
            <p:ph type="title"/>
          </p:nvPr>
        </p:nvSpPr>
        <p:spPr>
          <a:xfrm>
            <a:off x="838200" y="838200"/>
            <a:ext cx="5684837" cy="613309"/>
          </a:xfrm>
        </p:spPr>
        <p:txBody>
          <a:bodyPr vert="horz" wrap="square" lIns="0" tIns="0" rIns="0" bIns="0" rtlCol="0">
            <a:spAutoFit/>
          </a:bodyPr>
          <a:lstStyle/>
          <a:p>
            <a:r>
              <a:rPr lang="en-US" dirty="0"/>
              <a:t>Pre-Award Costs</a:t>
            </a:r>
          </a:p>
        </p:txBody>
      </p:sp>
      <p:sp>
        <p:nvSpPr>
          <p:cNvPr id="2" name="object 2"/>
          <p:cNvSpPr txBox="1">
            <a:spLocks noGrp="1"/>
          </p:cNvSpPr>
          <p:nvPr>
            <p:ph idx="1"/>
          </p:nvPr>
        </p:nvSpPr>
        <p:spPr>
          <a:xfrm>
            <a:off x="838200" y="2608926"/>
            <a:ext cx="10515600" cy="2246769"/>
          </a:xfrm>
        </p:spPr>
        <p:txBody>
          <a:bodyPr vert="horz" wrap="square" lIns="0" tIns="109347" rIns="0" bIns="0" rtlCol="0">
            <a:spAutoFit/>
          </a:bodyPr>
          <a:lstStyle/>
          <a:p>
            <a:r>
              <a:rPr lang="en-US" dirty="0"/>
              <a:t>Permits a PJ to incur eligible administrative and planning costs as of the beginning of its program year or the date HUD receives the PJ’s consolidated plan describing the HOME allocation to which the costs will be charged, whichever is later.</a:t>
            </a:r>
          </a:p>
          <a:p>
            <a:r>
              <a:rPr lang="en-US" dirty="0"/>
              <a:t>Permits a PJ to incur administrative and planning costs as of the earlier of the beginning of its program year or the date that HUD receives the PJ’s consolidated plan in any year in which an appropriation is less than 90 days from a PJ’s program year start date.</a:t>
            </a:r>
          </a:p>
          <a:p>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descr="$PPTXTitle"/>
          <p:cNvSpPr txBox="1">
            <a:spLocks noGrp="1"/>
          </p:cNvSpPr>
          <p:nvPr>
            <p:ph type="title"/>
          </p:nvPr>
        </p:nvSpPr>
        <p:spPr>
          <a:xfrm>
            <a:off x="838200" y="533400"/>
            <a:ext cx="8428037" cy="613309"/>
          </a:xfrm>
        </p:spPr>
        <p:txBody>
          <a:bodyPr vert="horz" wrap="square" lIns="0" tIns="0" rIns="0" bIns="0" rtlCol="0">
            <a:spAutoFit/>
          </a:bodyPr>
          <a:lstStyle/>
          <a:p>
            <a:r>
              <a:rPr lang="en-US" dirty="0"/>
              <a:t>Prohibited Activities and Fees</a:t>
            </a:r>
          </a:p>
        </p:txBody>
      </p:sp>
      <p:sp>
        <p:nvSpPr>
          <p:cNvPr id="6" name="Content Placeholder 5">
            <a:extLst>
              <a:ext uri="{FF2B5EF4-FFF2-40B4-BE49-F238E27FC236}">
                <a16:creationId xmlns:a16="http://schemas.microsoft.com/office/drawing/2014/main" id="{EC7DF6D0-5AE8-C3AF-7D66-39CBC79AE9DB}"/>
              </a:ext>
            </a:extLst>
          </p:cNvPr>
          <p:cNvSpPr>
            <a:spLocks noGrp="1"/>
          </p:cNvSpPr>
          <p:nvPr>
            <p:ph idx="1"/>
          </p:nvPr>
        </p:nvSpPr>
        <p:spPr>
          <a:xfrm>
            <a:off x="838200" y="2608926"/>
            <a:ext cx="10515600" cy="2246769"/>
          </a:xfrm>
        </p:spPr>
        <p:txBody>
          <a:bodyPr/>
          <a:lstStyle/>
          <a:p>
            <a:r>
              <a:rPr lang="en-US" dirty="0"/>
              <a:t>Prohibited Activities and Fees - Expands, revises, and clarifies the prohibited activities and fees for which HOME funds cannot be used.</a:t>
            </a:r>
          </a:p>
          <a:p>
            <a:pPr lvl="1"/>
            <a:r>
              <a:rPr lang="en-US" dirty="0"/>
              <a:t>Maximum per-unit subsidy limit applicable to a project receiving additional HOME funds within one year of project completion is the limit applicable at project underwriting.</a:t>
            </a:r>
          </a:p>
          <a:p>
            <a:pPr lvl="1"/>
            <a:r>
              <a:rPr lang="en-US" dirty="0"/>
              <a:t>Prohibits use of HOME funds for surety bonds, security deposit insurance, or similar instruments in lieu of or in addition to a security deposit.</a:t>
            </a:r>
          </a:p>
          <a:p>
            <a:pPr lvl="1"/>
            <a:r>
              <a:rPr lang="en-US" dirty="0"/>
              <a:t>Prohibits project owners from charging fees to inspect units or correct deficiencies in the property condition of units or common areas of the project that were not caused by the tenant.</a:t>
            </a:r>
          </a:p>
          <a:p>
            <a:pPr lvl="1"/>
            <a:r>
              <a:rPr lang="en-US" dirty="0"/>
              <a:t>Details the fees that owners are permitted to charge tenants.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extLst>
              <p:ext uri="{D42A27DB-BD31-4B8C-83A1-F6EECF244321}">
                <p14:modId xmlns:p14="http://schemas.microsoft.com/office/powerpoint/2010/main" val="221906512"/>
              </p:ext>
            </p:extLst>
          </p:nvPr>
        </p:nvGraphicFramePr>
        <p:xfrm>
          <a:off x="743712" y="1219200"/>
          <a:ext cx="10704576" cy="5341162"/>
        </p:xfrm>
        <a:graphic>
          <a:graphicData uri="http://schemas.openxmlformats.org/drawingml/2006/table">
            <a:tbl>
              <a:tblPr firstRow="1" bandRow="1">
                <a:tableStyleId>{2D5ABB26-0587-4C30-8999-92F81FD0307C}</a:tableStyleId>
              </a:tblPr>
              <a:tblGrid>
                <a:gridCol w="2227377">
                  <a:extLst>
                    <a:ext uri="{9D8B030D-6E8A-4147-A177-3AD203B41FA5}">
                      <a16:colId xmlns:a16="http://schemas.microsoft.com/office/drawing/2014/main" val="20000"/>
                    </a:ext>
                  </a:extLst>
                </a:gridCol>
                <a:gridCol w="8477199">
                  <a:extLst>
                    <a:ext uri="{9D8B030D-6E8A-4147-A177-3AD203B41FA5}">
                      <a16:colId xmlns:a16="http://schemas.microsoft.com/office/drawing/2014/main" val="20001"/>
                    </a:ext>
                  </a:extLst>
                </a:gridCol>
              </a:tblGrid>
              <a:tr h="368084">
                <a:tc>
                  <a:txBody>
                    <a:bodyPr/>
                    <a:lstStyle/>
                    <a:p>
                      <a:pPr marL="68580">
                        <a:lnSpc>
                          <a:spcPct val="100000"/>
                        </a:lnSpc>
                        <a:spcBef>
                          <a:spcPts val="0"/>
                        </a:spcBef>
                      </a:pPr>
                      <a:r>
                        <a:rPr sz="1700" b="1" dirty="0">
                          <a:solidFill>
                            <a:srgbClr val="FFFFFF"/>
                          </a:solidFill>
                          <a:latin typeface="+mn-lt"/>
                          <a:cs typeface="Arial"/>
                        </a:rPr>
                        <a:t>Effective</a:t>
                      </a:r>
                      <a:r>
                        <a:rPr sz="1700" b="1" spc="-45" dirty="0">
                          <a:solidFill>
                            <a:srgbClr val="FFFFFF"/>
                          </a:solidFill>
                          <a:latin typeface="+mn-lt"/>
                          <a:cs typeface="Arial"/>
                        </a:rPr>
                        <a:t> </a:t>
                      </a:r>
                      <a:r>
                        <a:rPr sz="1700" b="1" spc="-20" dirty="0">
                          <a:solidFill>
                            <a:srgbClr val="FFFFFF"/>
                          </a:solidFill>
                          <a:latin typeface="+mn-lt"/>
                          <a:cs typeface="Arial"/>
                        </a:rPr>
                        <a:t>Date</a:t>
                      </a:r>
                      <a:endParaRPr sz="1700" dirty="0">
                        <a:latin typeface="+mn-lt"/>
                        <a:cs typeface="Arial"/>
                      </a:endParaRPr>
                    </a:p>
                  </a:txBody>
                  <a:tcPr marL="0" marR="0" marT="101175" marB="0" anchor="ctr">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chemeClr val="accent1"/>
                    </a:solidFill>
                  </a:tcPr>
                </a:tc>
                <a:tc>
                  <a:txBody>
                    <a:bodyPr/>
                    <a:lstStyle/>
                    <a:p>
                      <a:pPr marL="68580">
                        <a:lnSpc>
                          <a:spcPct val="100000"/>
                        </a:lnSpc>
                        <a:spcBef>
                          <a:spcPts val="0"/>
                        </a:spcBef>
                      </a:pPr>
                      <a:r>
                        <a:rPr lang="en-US" sz="1700" b="1" dirty="0">
                          <a:solidFill>
                            <a:srgbClr val="FFFFFF"/>
                          </a:solidFill>
                          <a:latin typeface="+mn-lt"/>
                          <a:cs typeface="Arial"/>
                        </a:rPr>
                        <a:t>April 20, </a:t>
                      </a:r>
                      <a:r>
                        <a:rPr sz="1700" b="1" spc="-20" dirty="0">
                          <a:solidFill>
                            <a:srgbClr val="FFFFFF"/>
                          </a:solidFill>
                          <a:latin typeface="+mn-lt"/>
                          <a:cs typeface="Arial"/>
                        </a:rPr>
                        <a:t>2025</a:t>
                      </a:r>
                      <a:endParaRPr sz="1700" dirty="0">
                        <a:latin typeface="+mn-lt"/>
                        <a:cs typeface="Arial"/>
                      </a:endParaRPr>
                    </a:p>
                  </a:txBody>
                  <a:tcPr marL="0" marR="0" marT="101175" marB="0" anchor="ctr">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chemeClr val="accent1"/>
                    </a:solidFill>
                  </a:tcPr>
                </a:tc>
                <a:extLst>
                  <a:ext uri="{0D108BD9-81ED-4DB2-BD59-A6C34878D82A}">
                    <a16:rowId xmlns:a16="http://schemas.microsoft.com/office/drawing/2014/main" val="10000"/>
                  </a:ext>
                </a:extLst>
              </a:tr>
              <a:tr h="567949">
                <a:tc>
                  <a:txBody>
                    <a:bodyPr/>
                    <a:lstStyle/>
                    <a:p>
                      <a:pPr marL="68580">
                        <a:lnSpc>
                          <a:spcPct val="100000"/>
                        </a:lnSpc>
                        <a:spcBef>
                          <a:spcPts val="0"/>
                        </a:spcBef>
                      </a:pPr>
                      <a:r>
                        <a:rPr sz="1700" b="1" spc="-10" dirty="0">
                          <a:solidFill>
                            <a:srgbClr val="FFFFFF"/>
                          </a:solidFill>
                          <a:latin typeface="+mn-lt"/>
                          <a:cs typeface="Arial"/>
                        </a:rPr>
                        <a:t>Applicability</a:t>
                      </a:r>
                      <a:endParaRPr sz="1700" dirty="0">
                        <a:latin typeface="+mn-lt"/>
                        <a:cs typeface="Arial"/>
                      </a:endParaRPr>
                    </a:p>
                  </a:txBody>
                  <a:tcPr marL="0" marR="0" marT="56325" marB="0" anchor="ctr">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chemeClr val="accent1"/>
                    </a:solidFill>
                  </a:tcPr>
                </a:tc>
                <a:tc>
                  <a:txBody>
                    <a:bodyPr/>
                    <a:lstStyle/>
                    <a:p>
                      <a:pPr marL="68580">
                        <a:lnSpc>
                          <a:spcPct val="100000"/>
                        </a:lnSpc>
                        <a:spcBef>
                          <a:spcPts val="0"/>
                        </a:spcBef>
                      </a:pPr>
                      <a:r>
                        <a:rPr sz="1700" dirty="0">
                          <a:latin typeface="+mn-lt"/>
                          <a:cs typeface="Arial"/>
                        </a:rPr>
                        <a:t>Rule</a:t>
                      </a:r>
                      <a:r>
                        <a:rPr sz="1700" spc="-45" dirty="0">
                          <a:latin typeface="+mn-lt"/>
                          <a:cs typeface="Arial"/>
                        </a:rPr>
                        <a:t> </a:t>
                      </a:r>
                      <a:r>
                        <a:rPr sz="1700" dirty="0">
                          <a:latin typeface="+mn-lt"/>
                          <a:cs typeface="Arial"/>
                        </a:rPr>
                        <a:t>applies</a:t>
                      </a:r>
                      <a:r>
                        <a:rPr sz="1700" spc="-45" dirty="0">
                          <a:latin typeface="+mn-lt"/>
                          <a:cs typeface="Arial"/>
                        </a:rPr>
                        <a:t> </a:t>
                      </a:r>
                      <a:r>
                        <a:rPr sz="1700" dirty="0">
                          <a:latin typeface="+mn-lt"/>
                          <a:cs typeface="Arial"/>
                        </a:rPr>
                        <a:t>to</a:t>
                      </a:r>
                      <a:r>
                        <a:rPr sz="1700" spc="-20" dirty="0">
                          <a:latin typeface="+mn-lt"/>
                          <a:cs typeface="Arial"/>
                        </a:rPr>
                        <a:t> </a:t>
                      </a:r>
                      <a:r>
                        <a:rPr sz="1700" dirty="0">
                          <a:latin typeface="+mn-lt"/>
                          <a:cs typeface="Arial"/>
                        </a:rPr>
                        <a:t>projects</a:t>
                      </a:r>
                      <a:r>
                        <a:rPr sz="1700" spc="-30" dirty="0">
                          <a:latin typeface="+mn-lt"/>
                          <a:cs typeface="Arial"/>
                        </a:rPr>
                        <a:t> </a:t>
                      </a:r>
                      <a:r>
                        <a:rPr sz="1700" dirty="0">
                          <a:latin typeface="+mn-lt"/>
                          <a:cs typeface="Arial"/>
                        </a:rPr>
                        <a:t>for</a:t>
                      </a:r>
                      <a:r>
                        <a:rPr sz="1700" spc="-20" dirty="0">
                          <a:latin typeface="+mn-lt"/>
                          <a:cs typeface="Arial"/>
                        </a:rPr>
                        <a:t> </a:t>
                      </a:r>
                      <a:r>
                        <a:rPr sz="1700" dirty="0">
                          <a:latin typeface="+mn-lt"/>
                          <a:cs typeface="Arial"/>
                        </a:rPr>
                        <a:t>which</a:t>
                      </a:r>
                      <a:r>
                        <a:rPr sz="1700" spc="-35" dirty="0">
                          <a:latin typeface="+mn-lt"/>
                          <a:cs typeface="Arial"/>
                        </a:rPr>
                        <a:t> </a:t>
                      </a:r>
                      <a:r>
                        <a:rPr sz="1700" dirty="0">
                          <a:latin typeface="+mn-lt"/>
                          <a:cs typeface="Arial"/>
                        </a:rPr>
                        <a:t>HOME</a:t>
                      </a:r>
                      <a:r>
                        <a:rPr sz="1700" spc="-15" dirty="0">
                          <a:latin typeface="+mn-lt"/>
                          <a:cs typeface="Arial"/>
                        </a:rPr>
                        <a:t> </a:t>
                      </a:r>
                      <a:r>
                        <a:rPr sz="1700" dirty="0">
                          <a:latin typeface="+mn-lt"/>
                          <a:cs typeface="Arial"/>
                        </a:rPr>
                        <a:t>funds</a:t>
                      </a:r>
                      <a:r>
                        <a:rPr sz="1700" spc="-15" dirty="0">
                          <a:latin typeface="+mn-lt"/>
                          <a:cs typeface="Arial"/>
                        </a:rPr>
                        <a:t> </a:t>
                      </a:r>
                      <a:r>
                        <a:rPr sz="1700" dirty="0">
                          <a:latin typeface="+mn-lt"/>
                          <a:cs typeface="Arial"/>
                        </a:rPr>
                        <a:t>are</a:t>
                      </a:r>
                      <a:r>
                        <a:rPr sz="1700" spc="-30" dirty="0">
                          <a:latin typeface="+mn-lt"/>
                          <a:cs typeface="Arial"/>
                        </a:rPr>
                        <a:t> </a:t>
                      </a:r>
                      <a:r>
                        <a:rPr sz="1700" dirty="0">
                          <a:latin typeface="+mn-lt"/>
                          <a:cs typeface="Arial"/>
                        </a:rPr>
                        <a:t>committed</a:t>
                      </a:r>
                      <a:r>
                        <a:rPr sz="1700" spc="-20" dirty="0">
                          <a:latin typeface="+mn-lt"/>
                          <a:cs typeface="Arial"/>
                        </a:rPr>
                        <a:t> </a:t>
                      </a:r>
                      <a:r>
                        <a:rPr sz="1700" dirty="0">
                          <a:latin typeface="+mn-lt"/>
                          <a:cs typeface="Arial"/>
                        </a:rPr>
                        <a:t>on</a:t>
                      </a:r>
                      <a:r>
                        <a:rPr sz="1700" spc="-20" dirty="0">
                          <a:latin typeface="+mn-lt"/>
                          <a:cs typeface="Arial"/>
                        </a:rPr>
                        <a:t> </a:t>
                      </a:r>
                      <a:r>
                        <a:rPr sz="1700" dirty="0">
                          <a:latin typeface="+mn-lt"/>
                          <a:cs typeface="Arial"/>
                        </a:rPr>
                        <a:t>or</a:t>
                      </a:r>
                      <a:r>
                        <a:rPr sz="1700" spc="-30" dirty="0">
                          <a:latin typeface="+mn-lt"/>
                          <a:cs typeface="Arial"/>
                        </a:rPr>
                        <a:t> </a:t>
                      </a:r>
                      <a:r>
                        <a:rPr sz="1700" dirty="0">
                          <a:latin typeface="+mn-lt"/>
                          <a:cs typeface="Arial"/>
                        </a:rPr>
                        <a:t>after</a:t>
                      </a:r>
                      <a:r>
                        <a:rPr sz="1700" spc="-15" dirty="0">
                          <a:latin typeface="+mn-lt"/>
                          <a:cs typeface="Arial"/>
                        </a:rPr>
                        <a:t> </a:t>
                      </a:r>
                      <a:r>
                        <a:rPr lang="en-US" sz="1700" spc="-10" dirty="0">
                          <a:latin typeface="+mn-lt"/>
                          <a:cs typeface="Arial"/>
                        </a:rPr>
                        <a:t>4/20</a:t>
                      </a:r>
                      <a:r>
                        <a:rPr sz="1700" spc="-10" dirty="0">
                          <a:latin typeface="+mn-lt"/>
                          <a:cs typeface="Arial"/>
                        </a:rPr>
                        <a:t>/2025.</a:t>
                      </a:r>
                      <a:endParaRPr sz="1700" dirty="0">
                        <a:latin typeface="+mn-lt"/>
                        <a:cs typeface="Arial"/>
                      </a:endParaRPr>
                    </a:p>
                  </a:txBody>
                  <a:tcPr marL="0" marR="0" marT="56325" marB="0" anchor="ctr">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1"/>
                  </a:ext>
                </a:extLst>
              </a:tr>
              <a:tr h="567949">
                <a:tc>
                  <a:txBody>
                    <a:bodyPr/>
                    <a:lstStyle/>
                    <a:p>
                      <a:pPr marL="68580">
                        <a:lnSpc>
                          <a:spcPct val="100000"/>
                        </a:lnSpc>
                        <a:spcBef>
                          <a:spcPts val="0"/>
                        </a:spcBef>
                      </a:pPr>
                      <a:r>
                        <a:rPr sz="1700" b="1" dirty="0">
                          <a:solidFill>
                            <a:srgbClr val="FFFFFF"/>
                          </a:solidFill>
                          <a:latin typeface="+mn-lt"/>
                          <a:cs typeface="Arial"/>
                        </a:rPr>
                        <a:t>Compliance</a:t>
                      </a:r>
                      <a:r>
                        <a:rPr sz="1700" b="1" spc="-70" dirty="0">
                          <a:solidFill>
                            <a:srgbClr val="FFFFFF"/>
                          </a:solidFill>
                          <a:latin typeface="+mn-lt"/>
                          <a:cs typeface="Arial"/>
                        </a:rPr>
                        <a:t> </a:t>
                      </a:r>
                      <a:r>
                        <a:rPr sz="1700" b="1" spc="-20" dirty="0">
                          <a:solidFill>
                            <a:srgbClr val="FFFFFF"/>
                          </a:solidFill>
                          <a:latin typeface="+mn-lt"/>
                          <a:cs typeface="Arial"/>
                        </a:rPr>
                        <a:t>Date</a:t>
                      </a:r>
                      <a:endParaRPr sz="1700" dirty="0">
                        <a:latin typeface="+mn-lt"/>
                        <a:cs typeface="Arial"/>
                      </a:endParaRPr>
                    </a:p>
                  </a:txBody>
                  <a:tcPr marL="0" marR="0" marT="5632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accent1"/>
                    </a:solidFill>
                  </a:tcPr>
                </a:tc>
                <a:tc>
                  <a:txBody>
                    <a:bodyPr/>
                    <a:lstStyle/>
                    <a:p>
                      <a:pPr marL="68580">
                        <a:lnSpc>
                          <a:spcPct val="100000"/>
                        </a:lnSpc>
                        <a:spcBef>
                          <a:spcPts val="0"/>
                        </a:spcBef>
                      </a:pPr>
                      <a:r>
                        <a:rPr sz="1700" dirty="0">
                          <a:latin typeface="+mn-lt"/>
                          <a:cs typeface="Arial"/>
                        </a:rPr>
                        <a:t>PJs</a:t>
                      </a:r>
                      <a:r>
                        <a:rPr sz="1700" spc="-40" dirty="0">
                          <a:latin typeface="+mn-lt"/>
                          <a:cs typeface="Arial"/>
                        </a:rPr>
                        <a:t> </a:t>
                      </a:r>
                      <a:r>
                        <a:rPr sz="1700" dirty="0">
                          <a:latin typeface="+mn-lt"/>
                          <a:cs typeface="Arial"/>
                        </a:rPr>
                        <a:t>must</a:t>
                      </a:r>
                      <a:r>
                        <a:rPr sz="1700" spc="-20" dirty="0">
                          <a:latin typeface="+mn-lt"/>
                          <a:cs typeface="Arial"/>
                        </a:rPr>
                        <a:t> </a:t>
                      </a:r>
                      <a:r>
                        <a:rPr sz="1700" dirty="0">
                          <a:latin typeface="+mn-lt"/>
                          <a:cs typeface="Arial"/>
                        </a:rPr>
                        <a:t>set</a:t>
                      </a:r>
                      <a:r>
                        <a:rPr sz="1700" spc="-20" dirty="0">
                          <a:latin typeface="+mn-lt"/>
                          <a:cs typeface="Arial"/>
                        </a:rPr>
                        <a:t> </a:t>
                      </a:r>
                      <a:r>
                        <a:rPr sz="1700" dirty="0">
                          <a:latin typeface="+mn-lt"/>
                          <a:cs typeface="Arial"/>
                        </a:rPr>
                        <a:t>compliance</a:t>
                      </a:r>
                      <a:r>
                        <a:rPr sz="1700" spc="-45" dirty="0">
                          <a:latin typeface="+mn-lt"/>
                          <a:cs typeface="Arial"/>
                        </a:rPr>
                        <a:t> </a:t>
                      </a:r>
                      <a:r>
                        <a:rPr sz="1700" dirty="0">
                          <a:latin typeface="+mn-lt"/>
                          <a:cs typeface="Arial"/>
                        </a:rPr>
                        <a:t>date:</a:t>
                      </a:r>
                      <a:r>
                        <a:rPr sz="1700" spc="-20" dirty="0">
                          <a:latin typeface="+mn-lt"/>
                          <a:cs typeface="Arial"/>
                        </a:rPr>
                        <a:t> </a:t>
                      </a:r>
                      <a:r>
                        <a:rPr sz="1700" dirty="0">
                          <a:latin typeface="+mn-lt"/>
                          <a:cs typeface="Arial"/>
                        </a:rPr>
                        <a:t>as</a:t>
                      </a:r>
                      <a:r>
                        <a:rPr sz="1700" spc="-30" dirty="0">
                          <a:latin typeface="+mn-lt"/>
                          <a:cs typeface="Arial"/>
                        </a:rPr>
                        <a:t> </a:t>
                      </a:r>
                      <a:r>
                        <a:rPr sz="1700" dirty="0">
                          <a:latin typeface="+mn-lt"/>
                          <a:cs typeface="Arial"/>
                        </a:rPr>
                        <a:t>early</a:t>
                      </a:r>
                      <a:r>
                        <a:rPr sz="1700" spc="-25" dirty="0">
                          <a:latin typeface="+mn-lt"/>
                          <a:cs typeface="Arial"/>
                        </a:rPr>
                        <a:t> </a:t>
                      </a:r>
                      <a:r>
                        <a:rPr sz="1700" dirty="0">
                          <a:latin typeface="+mn-lt"/>
                          <a:cs typeface="Arial"/>
                        </a:rPr>
                        <a:t>as</a:t>
                      </a:r>
                      <a:r>
                        <a:rPr sz="1700" spc="-30" dirty="0">
                          <a:latin typeface="+mn-lt"/>
                          <a:cs typeface="Arial"/>
                        </a:rPr>
                        <a:t> </a:t>
                      </a:r>
                      <a:r>
                        <a:rPr lang="en-US" sz="1700" dirty="0">
                          <a:latin typeface="+mn-lt"/>
                          <a:cs typeface="Arial"/>
                        </a:rPr>
                        <a:t>4/20</a:t>
                      </a:r>
                      <a:r>
                        <a:rPr sz="1700" dirty="0">
                          <a:latin typeface="+mn-lt"/>
                          <a:cs typeface="Arial"/>
                        </a:rPr>
                        <a:t>/2025,</a:t>
                      </a:r>
                      <a:r>
                        <a:rPr sz="1700" spc="-10" dirty="0">
                          <a:latin typeface="+mn-lt"/>
                          <a:cs typeface="Arial"/>
                        </a:rPr>
                        <a:t> </a:t>
                      </a:r>
                      <a:r>
                        <a:rPr sz="1700" dirty="0">
                          <a:latin typeface="+mn-lt"/>
                          <a:cs typeface="Arial"/>
                        </a:rPr>
                        <a:t>and</a:t>
                      </a:r>
                      <a:r>
                        <a:rPr sz="1700" spc="-35" dirty="0">
                          <a:latin typeface="+mn-lt"/>
                          <a:cs typeface="Arial"/>
                        </a:rPr>
                        <a:t> </a:t>
                      </a:r>
                      <a:r>
                        <a:rPr sz="1700" dirty="0">
                          <a:latin typeface="+mn-lt"/>
                          <a:cs typeface="Arial"/>
                        </a:rPr>
                        <a:t>no</a:t>
                      </a:r>
                      <a:r>
                        <a:rPr sz="1700" spc="-20" dirty="0">
                          <a:latin typeface="+mn-lt"/>
                          <a:cs typeface="Arial"/>
                        </a:rPr>
                        <a:t> </a:t>
                      </a:r>
                      <a:r>
                        <a:rPr sz="1700" dirty="0">
                          <a:latin typeface="+mn-lt"/>
                          <a:cs typeface="Arial"/>
                        </a:rPr>
                        <a:t>later</a:t>
                      </a:r>
                      <a:r>
                        <a:rPr sz="1700" spc="-25" dirty="0">
                          <a:latin typeface="+mn-lt"/>
                          <a:cs typeface="Arial"/>
                        </a:rPr>
                        <a:t> </a:t>
                      </a:r>
                      <a:r>
                        <a:rPr sz="1700" dirty="0">
                          <a:latin typeface="+mn-lt"/>
                          <a:cs typeface="Arial"/>
                        </a:rPr>
                        <a:t>than</a:t>
                      </a:r>
                      <a:r>
                        <a:rPr sz="1700" spc="-30" dirty="0">
                          <a:latin typeface="+mn-lt"/>
                          <a:cs typeface="Arial"/>
                        </a:rPr>
                        <a:t> </a:t>
                      </a:r>
                      <a:r>
                        <a:rPr lang="en-US" sz="1700" spc="-10" dirty="0">
                          <a:latin typeface="+mn-lt"/>
                          <a:cs typeface="Arial"/>
                        </a:rPr>
                        <a:t>4/20</a:t>
                      </a:r>
                      <a:r>
                        <a:rPr sz="1700" spc="-10" dirty="0">
                          <a:latin typeface="+mn-lt"/>
                          <a:cs typeface="Arial"/>
                        </a:rPr>
                        <a:t>/2026.</a:t>
                      </a:r>
                      <a:endParaRPr sz="1700" dirty="0">
                        <a:latin typeface="+mn-lt"/>
                        <a:cs typeface="Arial"/>
                      </a:endParaRPr>
                    </a:p>
                  </a:txBody>
                  <a:tcPr marL="0" marR="0" marT="5632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2"/>
                  </a:ext>
                </a:extLst>
              </a:tr>
              <a:tr h="1023248">
                <a:tc>
                  <a:txBody>
                    <a:bodyPr/>
                    <a:lstStyle/>
                    <a:p>
                      <a:pPr marL="68580">
                        <a:lnSpc>
                          <a:spcPct val="100000"/>
                        </a:lnSpc>
                        <a:spcBef>
                          <a:spcPts val="0"/>
                        </a:spcBef>
                      </a:pPr>
                      <a:r>
                        <a:rPr sz="1700" b="1" dirty="0">
                          <a:solidFill>
                            <a:srgbClr val="FFFFFF"/>
                          </a:solidFill>
                          <a:latin typeface="+mn-lt"/>
                          <a:cs typeface="Arial"/>
                        </a:rPr>
                        <a:t>Exceptions</a:t>
                      </a:r>
                      <a:r>
                        <a:rPr sz="1700" b="1" spc="-55" dirty="0">
                          <a:solidFill>
                            <a:srgbClr val="FFFFFF"/>
                          </a:solidFill>
                          <a:latin typeface="+mn-lt"/>
                          <a:cs typeface="Arial"/>
                        </a:rPr>
                        <a:t> </a:t>
                      </a:r>
                      <a:r>
                        <a:rPr sz="1700" b="1" spc="-25" dirty="0">
                          <a:solidFill>
                            <a:srgbClr val="FFFFFF"/>
                          </a:solidFill>
                          <a:latin typeface="+mn-lt"/>
                          <a:cs typeface="Arial"/>
                        </a:rPr>
                        <a:t>for</a:t>
                      </a:r>
                      <a:endParaRPr sz="1700" dirty="0">
                        <a:latin typeface="+mn-lt"/>
                        <a:cs typeface="Arial"/>
                      </a:endParaRPr>
                    </a:p>
                    <a:p>
                      <a:pPr marL="68580" marR="533400">
                        <a:lnSpc>
                          <a:spcPct val="100000"/>
                        </a:lnSpc>
                        <a:spcBef>
                          <a:spcPts val="0"/>
                        </a:spcBef>
                      </a:pPr>
                      <a:r>
                        <a:rPr sz="1700" b="1" spc="-10" dirty="0">
                          <a:solidFill>
                            <a:srgbClr val="FFFFFF"/>
                          </a:solidFill>
                          <a:latin typeface="+mn-lt"/>
                          <a:cs typeface="Arial"/>
                        </a:rPr>
                        <a:t>Income Determinations</a:t>
                      </a:r>
                      <a:endParaRPr sz="1700" dirty="0">
                        <a:latin typeface="+mn-lt"/>
                        <a:cs typeface="Arial"/>
                      </a:endParaRPr>
                    </a:p>
                  </a:txBody>
                  <a:tcPr marL="0" marR="0" marT="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accent1"/>
                    </a:solidFill>
                  </a:tcPr>
                </a:tc>
                <a:tc>
                  <a:txBody>
                    <a:bodyPr/>
                    <a:lstStyle/>
                    <a:p>
                      <a:pPr marL="68580" marR="62230">
                        <a:lnSpc>
                          <a:spcPct val="100000"/>
                        </a:lnSpc>
                        <a:spcBef>
                          <a:spcPts val="0"/>
                        </a:spcBef>
                      </a:pPr>
                      <a:r>
                        <a:rPr sz="1700" dirty="0">
                          <a:latin typeface="+mn-lt"/>
                          <a:cs typeface="Arial"/>
                        </a:rPr>
                        <a:t>PJs</a:t>
                      </a:r>
                      <a:r>
                        <a:rPr sz="1700" spc="-40" dirty="0">
                          <a:latin typeface="+mn-lt"/>
                          <a:cs typeface="Arial"/>
                        </a:rPr>
                        <a:t> </a:t>
                      </a:r>
                      <a:r>
                        <a:rPr sz="1700" dirty="0">
                          <a:latin typeface="+mn-lt"/>
                          <a:cs typeface="Arial"/>
                        </a:rPr>
                        <a:t>may</a:t>
                      </a:r>
                      <a:r>
                        <a:rPr sz="1700" spc="-15" dirty="0">
                          <a:latin typeface="+mn-lt"/>
                          <a:cs typeface="Arial"/>
                        </a:rPr>
                        <a:t> </a:t>
                      </a:r>
                      <a:r>
                        <a:rPr sz="1700" dirty="0">
                          <a:latin typeface="+mn-lt"/>
                          <a:cs typeface="Arial"/>
                        </a:rPr>
                        <a:t>continue</a:t>
                      </a:r>
                      <a:r>
                        <a:rPr sz="1700" spc="-35" dirty="0">
                          <a:latin typeface="+mn-lt"/>
                          <a:cs typeface="Arial"/>
                        </a:rPr>
                        <a:t> </a:t>
                      </a:r>
                      <a:r>
                        <a:rPr sz="1700" dirty="0">
                          <a:latin typeface="+mn-lt"/>
                          <a:cs typeface="Arial"/>
                        </a:rPr>
                        <a:t>to</a:t>
                      </a:r>
                      <a:r>
                        <a:rPr sz="1700" spc="-20" dirty="0">
                          <a:latin typeface="+mn-lt"/>
                          <a:cs typeface="Arial"/>
                        </a:rPr>
                        <a:t> </a:t>
                      </a:r>
                      <a:r>
                        <a:rPr sz="1700" dirty="0">
                          <a:latin typeface="+mn-lt"/>
                          <a:cs typeface="Arial"/>
                        </a:rPr>
                        <a:t>calculate</a:t>
                      </a:r>
                      <a:r>
                        <a:rPr sz="1700" spc="-55" dirty="0">
                          <a:latin typeface="+mn-lt"/>
                          <a:cs typeface="Arial"/>
                        </a:rPr>
                        <a:t> </a:t>
                      </a:r>
                      <a:r>
                        <a:rPr sz="1700" dirty="0">
                          <a:latin typeface="+mn-lt"/>
                          <a:cs typeface="Arial"/>
                        </a:rPr>
                        <a:t>income</a:t>
                      </a:r>
                      <a:r>
                        <a:rPr sz="1700" spc="-35" dirty="0">
                          <a:latin typeface="+mn-lt"/>
                          <a:cs typeface="Arial"/>
                        </a:rPr>
                        <a:t> </a:t>
                      </a:r>
                      <a:r>
                        <a:rPr sz="1700" dirty="0">
                          <a:latin typeface="+mn-lt"/>
                          <a:cs typeface="Arial"/>
                        </a:rPr>
                        <a:t>in</a:t>
                      </a:r>
                      <a:r>
                        <a:rPr sz="1700" spc="-45" dirty="0">
                          <a:latin typeface="+mn-lt"/>
                          <a:cs typeface="Arial"/>
                        </a:rPr>
                        <a:t> </a:t>
                      </a:r>
                      <a:r>
                        <a:rPr sz="1700" dirty="0">
                          <a:latin typeface="+mn-lt"/>
                          <a:cs typeface="Arial"/>
                        </a:rPr>
                        <a:t>accordance</a:t>
                      </a:r>
                      <a:r>
                        <a:rPr sz="1700" spc="-30" dirty="0">
                          <a:latin typeface="+mn-lt"/>
                          <a:cs typeface="Arial"/>
                        </a:rPr>
                        <a:t> </a:t>
                      </a:r>
                      <a:r>
                        <a:rPr sz="1700" dirty="0">
                          <a:latin typeface="+mn-lt"/>
                          <a:cs typeface="Arial"/>
                        </a:rPr>
                        <a:t>with</a:t>
                      </a:r>
                      <a:r>
                        <a:rPr sz="1700" spc="-20" dirty="0">
                          <a:latin typeface="+mn-lt"/>
                          <a:cs typeface="Arial"/>
                        </a:rPr>
                        <a:t> </a:t>
                      </a:r>
                      <a:r>
                        <a:rPr sz="1700" spc="-10" dirty="0">
                          <a:latin typeface="+mn-lt"/>
                          <a:cs typeface="Arial"/>
                        </a:rPr>
                        <a:t>pre-HOTMA</a:t>
                      </a:r>
                      <a:r>
                        <a:rPr sz="1700" spc="-80" dirty="0">
                          <a:latin typeface="+mn-lt"/>
                          <a:cs typeface="Arial"/>
                        </a:rPr>
                        <a:t> </a:t>
                      </a:r>
                      <a:r>
                        <a:rPr sz="1700" dirty="0">
                          <a:latin typeface="+mn-lt"/>
                          <a:cs typeface="Arial"/>
                        </a:rPr>
                        <a:t>or</a:t>
                      </a:r>
                      <a:r>
                        <a:rPr sz="1700" spc="-25" dirty="0">
                          <a:latin typeface="+mn-lt"/>
                          <a:cs typeface="Arial"/>
                        </a:rPr>
                        <a:t> </a:t>
                      </a:r>
                      <a:r>
                        <a:rPr sz="1700" spc="-10" dirty="0">
                          <a:latin typeface="+mn-lt"/>
                          <a:cs typeface="Arial"/>
                        </a:rPr>
                        <a:t>HOTMA</a:t>
                      </a:r>
                      <a:r>
                        <a:rPr sz="1700" spc="-85" dirty="0">
                          <a:latin typeface="+mn-lt"/>
                          <a:cs typeface="Arial"/>
                        </a:rPr>
                        <a:t> </a:t>
                      </a:r>
                      <a:r>
                        <a:rPr sz="1700" spc="-10" dirty="0">
                          <a:latin typeface="+mn-lt"/>
                          <a:cs typeface="Arial"/>
                        </a:rPr>
                        <a:t>rules </a:t>
                      </a:r>
                      <a:r>
                        <a:rPr sz="1700" dirty="0">
                          <a:latin typeface="+mn-lt"/>
                          <a:cs typeface="Arial"/>
                        </a:rPr>
                        <a:t>until</a:t>
                      </a:r>
                      <a:r>
                        <a:rPr sz="1700" spc="-50" dirty="0">
                          <a:latin typeface="+mn-lt"/>
                          <a:cs typeface="Arial"/>
                        </a:rPr>
                        <a:t> </a:t>
                      </a:r>
                      <a:r>
                        <a:rPr sz="1700" dirty="0">
                          <a:latin typeface="+mn-lt"/>
                          <a:cs typeface="Arial"/>
                        </a:rPr>
                        <a:t>compliance</a:t>
                      </a:r>
                      <a:r>
                        <a:rPr sz="1700" spc="-50" dirty="0">
                          <a:latin typeface="+mn-lt"/>
                          <a:cs typeface="Arial"/>
                        </a:rPr>
                        <a:t> </a:t>
                      </a:r>
                      <a:r>
                        <a:rPr sz="1700" dirty="0">
                          <a:latin typeface="+mn-lt"/>
                          <a:cs typeface="Arial"/>
                        </a:rPr>
                        <a:t>date</a:t>
                      </a:r>
                      <a:r>
                        <a:rPr sz="1700" spc="-30" dirty="0">
                          <a:latin typeface="+mn-lt"/>
                          <a:cs typeface="Arial"/>
                        </a:rPr>
                        <a:t> </a:t>
                      </a:r>
                      <a:r>
                        <a:rPr sz="1700" dirty="0">
                          <a:latin typeface="+mn-lt"/>
                          <a:cs typeface="Arial"/>
                        </a:rPr>
                        <a:t>set</a:t>
                      </a:r>
                      <a:r>
                        <a:rPr sz="1700" spc="-40" dirty="0">
                          <a:latin typeface="+mn-lt"/>
                          <a:cs typeface="Arial"/>
                        </a:rPr>
                        <a:t> </a:t>
                      </a:r>
                      <a:r>
                        <a:rPr sz="1700" dirty="0">
                          <a:latin typeface="+mn-lt"/>
                          <a:cs typeface="Arial"/>
                        </a:rPr>
                        <a:t>by</a:t>
                      </a:r>
                      <a:r>
                        <a:rPr sz="1700" spc="-35" dirty="0">
                          <a:latin typeface="+mn-lt"/>
                          <a:cs typeface="Arial"/>
                        </a:rPr>
                        <a:t> </a:t>
                      </a:r>
                      <a:r>
                        <a:rPr sz="1700" spc="-25" dirty="0">
                          <a:latin typeface="+mn-lt"/>
                          <a:cs typeface="Arial"/>
                        </a:rPr>
                        <a:t>PJ.</a:t>
                      </a:r>
                      <a:endParaRPr sz="1700">
                        <a:latin typeface="+mn-lt"/>
                        <a:cs typeface="Arial"/>
                      </a:endParaRPr>
                    </a:p>
                  </a:txBody>
                  <a:tcPr marL="0" marR="0" marT="86051"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3"/>
                  </a:ext>
                </a:extLst>
              </a:tr>
              <a:tr h="1534872">
                <a:tc>
                  <a:txBody>
                    <a:bodyPr/>
                    <a:lstStyle/>
                    <a:p>
                      <a:pPr marL="68580" marR="803910">
                        <a:lnSpc>
                          <a:spcPct val="100000"/>
                        </a:lnSpc>
                        <a:spcBef>
                          <a:spcPts val="0"/>
                        </a:spcBef>
                      </a:pPr>
                      <a:r>
                        <a:rPr sz="1700" b="1" spc="-10" dirty="0">
                          <a:solidFill>
                            <a:srgbClr val="FFFFFF"/>
                          </a:solidFill>
                          <a:latin typeface="+mn-lt"/>
                          <a:cs typeface="Arial"/>
                        </a:rPr>
                        <a:t>Applicability Limitations</a:t>
                      </a:r>
                      <a:endParaRPr sz="1700" dirty="0">
                        <a:latin typeface="+mn-lt"/>
                        <a:cs typeface="Arial"/>
                      </a:endParaRPr>
                    </a:p>
                  </a:txBody>
                  <a:tcPr marL="0" marR="0" marT="0" marB="0" anchor="ctr">
                    <a:lnL w="12700">
                      <a:solidFill>
                        <a:srgbClr val="FFFFFF"/>
                      </a:solidFill>
                      <a:prstDash val="soli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chemeClr val="accent1"/>
                    </a:solidFill>
                  </a:tcPr>
                </a:tc>
                <a:tc>
                  <a:txBody>
                    <a:bodyPr/>
                    <a:lstStyle/>
                    <a:p>
                      <a:pPr marL="68580">
                        <a:lnSpc>
                          <a:spcPct val="100000"/>
                        </a:lnSpc>
                        <a:spcBef>
                          <a:spcPts val="0"/>
                        </a:spcBef>
                      </a:pPr>
                      <a:r>
                        <a:rPr sz="1700" dirty="0">
                          <a:latin typeface="+mn-lt"/>
                          <a:cs typeface="Arial"/>
                        </a:rPr>
                        <a:t>PJs</a:t>
                      </a:r>
                      <a:r>
                        <a:rPr sz="1700" spc="-50" dirty="0">
                          <a:latin typeface="+mn-lt"/>
                          <a:cs typeface="Arial"/>
                        </a:rPr>
                        <a:t> </a:t>
                      </a:r>
                      <a:r>
                        <a:rPr sz="1700" b="1" dirty="0">
                          <a:solidFill>
                            <a:srgbClr val="FF0000"/>
                          </a:solidFill>
                          <a:latin typeface="+mn-lt"/>
                          <a:cs typeface="Arial"/>
                        </a:rPr>
                        <a:t>May</a:t>
                      </a:r>
                      <a:r>
                        <a:rPr sz="1700" b="1" spc="-35" dirty="0">
                          <a:solidFill>
                            <a:srgbClr val="FF0000"/>
                          </a:solidFill>
                          <a:latin typeface="+mn-lt"/>
                          <a:cs typeface="Arial"/>
                        </a:rPr>
                        <a:t> </a:t>
                      </a:r>
                      <a:r>
                        <a:rPr sz="1700" b="1" dirty="0">
                          <a:solidFill>
                            <a:srgbClr val="FF0000"/>
                          </a:solidFill>
                          <a:latin typeface="+mn-lt"/>
                          <a:cs typeface="Arial"/>
                        </a:rPr>
                        <a:t>NOT</a:t>
                      </a:r>
                      <a:r>
                        <a:rPr sz="1700" b="1" spc="-25" dirty="0">
                          <a:solidFill>
                            <a:srgbClr val="FF0000"/>
                          </a:solidFill>
                          <a:latin typeface="+mn-lt"/>
                          <a:cs typeface="Arial"/>
                        </a:rPr>
                        <a:t> </a:t>
                      </a:r>
                      <a:r>
                        <a:rPr sz="1700" dirty="0">
                          <a:latin typeface="+mn-lt"/>
                          <a:cs typeface="Arial"/>
                        </a:rPr>
                        <a:t>implement</a:t>
                      </a:r>
                      <a:r>
                        <a:rPr sz="1700" spc="-45" dirty="0">
                          <a:latin typeface="+mn-lt"/>
                          <a:cs typeface="Arial"/>
                        </a:rPr>
                        <a:t> </a:t>
                      </a:r>
                      <a:r>
                        <a:rPr sz="1700" dirty="0">
                          <a:latin typeface="+mn-lt"/>
                          <a:cs typeface="Arial"/>
                        </a:rPr>
                        <a:t>or</a:t>
                      </a:r>
                      <a:r>
                        <a:rPr sz="1700" spc="-35" dirty="0">
                          <a:latin typeface="+mn-lt"/>
                          <a:cs typeface="Arial"/>
                        </a:rPr>
                        <a:t> </a:t>
                      </a:r>
                      <a:r>
                        <a:rPr sz="1700" dirty="0">
                          <a:latin typeface="+mn-lt"/>
                          <a:cs typeface="Arial"/>
                        </a:rPr>
                        <a:t>amend</a:t>
                      </a:r>
                      <a:r>
                        <a:rPr sz="1700" spc="-35" dirty="0">
                          <a:latin typeface="+mn-lt"/>
                          <a:cs typeface="Arial"/>
                        </a:rPr>
                        <a:t> </a:t>
                      </a:r>
                      <a:r>
                        <a:rPr sz="1700" dirty="0">
                          <a:latin typeface="+mn-lt"/>
                          <a:cs typeface="Arial"/>
                        </a:rPr>
                        <a:t>written</a:t>
                      </a:r>
                      <a:r>
                        <a:rPr sz="1700" spc="-20" dirty="0">
                          <a:latin typeface="+mn-lt"/>
                          <a:cs typeface="Arial"/>
                        </a:rPr>
                        <a:t> </a:t>
                      </a:r>
                      <a:r>
                        <a:rPr sz="1700" dirty="0">
                          <a:latin typeface="+mn-lt"/>
                          <a:cs typeface="Arial"/>
                        </a:rPr>
                        <a:t>agreements</a:t>
                      </a:r>
                      <a:r>
                        <a:rPr sz="1700" spc="-25" dirty="0">
                          <a:latin typeface="+mn-lt"/>
                          <a:cs typeface="Arial"/>
                        </a:rPr>
                        <a:t> </a:t>
                      </a:r>
                      <a:r>
                        <a:rPr sz="1700" dirty="0">
                          <a:latin typeface="+mn-lt"/>
                          <a:cs typeface="Arial"/>
                        </a:rPr>
                        <a:t>of</a:t>
                      </a:r>
                      <a:r>
                        <a:rPr sz="1700" spc="-30" dirty="0">
                          <a:latin typeface="+mn-lt"/>
                          <a:cs typeface="Arial"/>
                        </a:rPr>
                        <a:t> </a:t>
                      </a:r>
                      <a:r>
                        <a:rPr sz="1700" dirty="0">
                          <a:latin typeface="+mn-lt"/>
                          <a:cs typeface="Arial"/>
                        </a:rPr>
                        <a:t>projects</a:t>
                      </a:r>
                      <a:r>
                        <a:rPr sz="1700" spc="-45" dirty="0">
                          <a:latin typeface="+mn-lt"/>
                          <a:cs typeface="Arial"/>
                        </a:rPr>
                        <a:t> </a:t>
                      </a:r>
                      <a:r>
                        <a:rPr sz="1700" dirty="0">
                          <a:latin typeface="+mn-lt"/>
                          <a:cs typeface="Arial"/>
                        </a:rPr>
                        <a:t>with</a:t>
                      </a:r>
                      <a:r>
                        <a:rPr sz="1700" spc="-35" dirty="0">
                          <a:latin typeface="+mn-lt"/>
                          <a:cs typeface="Arial"/>
                        </a:rPr>
                        <a:t> </a:t>
                      </a:r>
                      <a:r>
                        <a:rPr sz="1700" spc="-10" dirty="0">
                          <a:latin typeface="+mn-lt"/>
                          <a:cs typeface="Arial"/>
                        </a:rPr>
                        <a:t>commitments</a:t>
                      </a:r>
                      <a:endParaRPr sz="1700" dirty="0">
                        <a:latin typeface="+mn-lt"/>
                        <a:cs typeface="Arial"/>
                      </a:endParaRPr>
                    </a:p>
                    <a:p>
                      <a:pPr marL="68580">
                        <a:lnSpc>
                          <a:spcPct val="100000"/>
                        </a:lnSpc>
                        <a:spcBef>
                          <a:spcPts val="0"/>
                        </a:spcBef>
                      </a:pPr>
                      <a:r>
                        <a:rPr sz="1700" dirty="0">
                          <a:latin typeface="+mn-lt"/>
                          <a:cs typeface="Arial"/>
                        </a:rPr>
                        <a:t>existing</a:t>
                      </a:r>
                      <a:r>
                        <a:rPr sz="1700" spc="-45" dirty="0">
                          <a:latin typeface="+mn-lt"/>
                          <a:cs typeface="Arial"/>
                        </a:rPr>
                        <a:t> </a:t>
                      </a:r>
                      <a:r>
                        <a:rPr sz="1700" dirty="0">
                          <a:latin typeface="+mn-lt"/>
                          <a:cs typeface="Arial"/>
                        </a:rPr>
                        <a:t>prior</a:t>
                      </a:r>
                      <a:r>
                        <a:rPr sz="1700" spc="-35" dirty="0">
                          <a:latin typeface="+mn-lt"/>
                          <a:cs typeface="Arial"/>
                        </a:rPr>
                        <a:t> </a:t>
                      </a:r>
                      <a:r>
                        <a:rPr sz="1700" dirty="0">
                          <a:latin typeface="+mn-lt"/>
                          <a:cs typeface="Arial"/>
                        </a:rPr>
                        <a:t>to</a:t>
                      </a:r>
                      <a:r>
                        <a:rPr sz="1700" spc="-25" dirty="0">
                          <a:latin typeface="+mn-lt"/>
                          <a:cs typeface="Arial"/>
                        </a:rPr>
                        <a:t> </a:t>
                      </a:r>
                      <a:r>
                        <a:rPr lang="en-US" sz="1700" dirty="0">
                          <a:latin typeface="+mn-lt"/>
                          <a:cs typeface="Arial"/>
                        </a:rPr>
                        <a:t>April 20</a:t>
                      </a:r>
                      <a:r>
                        <a:rPr sz="1700" dirty="0">
                          <a:latin typeface="+mn-lt"/>
                          <a:cs typeface="Arial"/>
                        </a:rPr>
                        <a:t>,</a:t>
                      </a:r>
                      <a:r>
                        <a:rPr sz="1700" spc="-45" dirty="0">
                          <a:latin typeface="+mn-lt"/>
                          <a:cs typeface="Arial"/>
                        </a:rPr>
                        <a:t> </a:t>
                      </a:r>
                      <a:r>
                        <a:rPr sz="1700" dirty="0">
                          <a:latin typeface="+mn-lt"/>
                          <a:cs typeface="Arial"/>
                        </a:rPr>
                        <a:t>202</a:t>
                      </a:r>
                      <a:r>
                        <a:rPr lang="en-US" sz="1700" dirty="0">
                          <a:latin typeface="+mn-lt"/>
                          <a:cs typeface="Arial"/>
                        </a:rPr>
                        <a:t>5</a:t>
                      </a:r>
                      <a:r>
                        <a:rPr sz="1700" dirty="0">
                          <a:latin typeface="+mn-lt"/>
                          <a:cs typeface="Arial"/>
                        </a:rPr>
                        <a:t>,</a:t>
                      </a:r>
                      <a:r>
                        <a:rPr sz="1700" spc="-30" dirty="0">
                          <a:latin typeface="+mn-lt"/>
                          <a:cs typeface="Arial"/>
                        </a:rPr>
                        <a:t> </a:t>
                      </a:r>
                      <a:r>
                        <a:rPr sz="1700" dirty="0">
                          <a:latin typeface="+mn-lt"/>
                          <a:cs typeface="Arial"/>
                        </a:rPr>
                        <a:t>to</a:t>
                      </a:r>
                      <a:r>
                        <a:rPr sz="1700" spc="-25" dirty="0">
                          <a:latin typeface="+mn-lt"/>
                          <a:cs typeface="Arial"/>
                        </a:rPr>
                        <a:t> </a:t>
                      </a:r>
                      <a:r>
                        <a:rPr sz="1700" dirty="0">
                          <a:latin typeface="+mn-lt"/>
                          <a:cs typeface="Arial"/>
                        </a:rPr>
                        <a:t>incorporate</a:t>
                      </a:r>
                      <a:r>
                        <a:rPr sz="1700" spc="-30" dirty="0">
                          <a:latin typeface="+mn-lt"/>
                          <a:cs typeface="Arial"/>
                        </a:rPr>
                        <a:t> </a:t>
                      </a:r>
                      <a:r>
                        <a:rPr sz="1700" dirty="0">
                          <a:latin typeface="+mn-lt"/>
                          <a:cs typeface="Arial"/>
                        </a:rPr>
                        <a:t>any</a:t>
                      </a:r>
                      <a:r>
                        <a:rPr sz="1700" spc="-25" dirty="0">
                          <a:latin typeface="+mn-lt"/>
                          <a:cs typeface="Arial"/>
                        </a:rPr>
                        <a:t> </a:t>
                      </a:r>
                      <a:r>
                        <a:rPr sz="1700" dirty="0">
                          <a:latin typeface="+mn-lt"/>
                          <a:cs typeface="Arial"/>
                        </a:rPr>
                        <a:t>of</a:t>
                      </a:r>
                      <a:r>
                        <a:rPr sz="1700" spc="-40" dirty="0">
                          <a:latin typeface="+mn-lt"/>
                          <a:cs typeface="Arial"/>
                        </a:rPr>
                        <a:t> </a:t>
                      </a:r>
                      <a:r>
                        <a:rPr sz="1700" dirty="0">
                          <a:latin typeface="+mn-lt"/>
                          <a:cs typeface="Arial"/>
                        </a:rPr>
                        <a:t>the</a:t>
                      </a:r>
                      <a:r>
                        <a:rPr sz="1700" spc="-30" dirty="0">
                          <a:latin typeface="+mn-lt"/>
                          <a:cs typeface="Arial"/>
                        </a:rPr>
                        <a:t> </a:t>
                      </a:r>
                      <a:r>
                        <a:rPr sz="1700" dirty="0">
                          <a:latin typeface="+mn-lt"/>
                          <a:cs typeface="Arial"/>
                        </a:rPr>
                        <a:t>following</a:t>
                      </a:r>
                      <a:r>
                        <a:rPr sz="1700" spc="-45" dirty="0">
                          <a:latin typeface="+mn-lt"/>
                          <a:cs typeface="Arial"/>
                        </a:rPr>
                        <a:t> </a:t>
                      </a:r>
                      <a:r>
                        <a:rPr sz="1700" spc="-10" dirty="0">
                          <a:latin typeface="+mn-lt"/>
                          <a:cs typeface="Arial"/>
                        </a:rPr>
                        <a:t>provisions:</a:t>
                      </a:r>
                      <a:endParaRPr sz="1700" dirty="0">
                        <a:latin typeface="+mn-lt"/>
                        <a:cs typeface="Arial"/>
                      </a:endParaRPr>
                    </a:p>
                    <a:p>
                      <a:pPr marL="411480" indent="-342900">
                        <a:lnSpc>
                          <a:spcPct val="100000"/>
                        </a:lnSpc>
                        <a:spcBef>
                          <a:spcPts val="0"/>
                        </a:spcBef>
                        <a:buFont typeface="Symbol"/>
                        <a:buChar char=""/>
                        <a:tabLst>
                          <a:tab pos="411480" algn="l"/>
                        </a:tabLst>
                      </a:pPr>
                      <a:r>
                        <a:rPr sz="1700" dirty="0">
                          <a:latin typeface="+mn-lt"/>
                          <a:cs typeface="Arial"/>
                        </a:rPr>
                        <a:t>§</a:t>
                      </a:r>
                      <a:r>
                        <a:rPr sz="1700" spc="-55" dirty="0">
                          <a:latin typeface="+mn-lt"/>
                          <a:cs typeface="Arial"/>
                        </a:rPr>
                        <a:t> </a:t>
                      </a:r>
                      <a:r>
                        <a:rPr sz="1700" dirty="0">
                          <a:latin typeface="+mn-lt"/>
                          <a:cs typeface="Arial"/>
                        </a:rPr>
                        <a:t>92.206(d)(1)</a:t>
                      </a:r>
                      <a:r>
                        <a:rPr sz="1700" spc="-10" dirty="0">
                          <a:latin typeface="+mn-lt"/>
                          <a:cs typeface="Arial"/>
                        </a:rPr>
                        <a:t> </a:t>
                      </a:r>
                      <a:r>
                        <a:rPr sz="1700" dirty="0">
                          <a:latin typeface="+mn-lt"/>
                          <a:cs typeface="Arial"/>
                        </a:rPr>
                        <a:t>and</a:t>
                      </a:r>
                      <a:r>
                        <a:rPr sz="1700" spc="-40" dirty="0">
                          <a:latin typeface="+mn-lt"/>
                          <a:cs typeface="Arial"/>
                        </a:rPr>
                        <a:t> </a:t>
                      </a:r>
                      <a:r>
                        <a:rPr sz="1700" dirty="0">
                          <a:latin typeface="+mn-lt"/>
                          <a:cs typeface="Arial"/>
                        </a:rPr>
                        <a:t>(2)-</a:t>
                      </a:r>
                      <a:r>
                        <a:rPr sz="1700" spc="-20" dirty="0">
                          <a:latin typeface="+mn-lt"/>
                          <a:cs typeface="Arial"/>
                        </a:rPr>
                        <a:t> </a:t>
                      </a:r>
                      <a:r>
                        <a:rPr sz="1700" spc="-10" dirty="0">
                          <a:latin typeface="+mn-lt"/>
                          <a:cs typeface="Arial"/>
                        </a:rPr>
                        <a:t>Pre-</a:t>
                      </a:r>
                      <a:r>
                        <a:rPr sz="1700" dirty="0">
                          <a:latin typeface="+mn-lt"/>
                          <a:cs typeface="Arial"/>
                        </a:rPr>
                        <a:t>development</a:t>
                      </a:r>
                      <a:r>
                        <a:rPr sz="1700" spc="-40" dirty="0">
                          <a:latin typeface="+mn-lt"/>
                          <a:cs typeface="Arial"/>
                        </a:rPr>
                        <a:t> </a:t>
                      </a:r>
                      <a:r>
                        <a:rPr sz="1700" spc="-10" dirty="0">
                          <a:latin typeface="+mn-lt"/>
                          <a:cs typeface="Arial"/>
                        </a:rPr>
                        <a:t>Costs</a:t>
                      </a:r>
                      <a:endParaRPr sz="1700" dirty="0">
                        <a:latin typeface="+mn-lt"/>
                        <a:cs typeface="Arial"/>
                      </a:endParaRPr>
                    </a:p>
                    <a:p>
                      <a:pPr marL="411480" indent="-342900">
                        <a:lnSpc>
                          <a:spcPct val="100000"/>
                        </a:lnSpc>
                        <a:spcBef>
                          <a:spcPts val="0"/>
                        </a:spcBef>
                        <a:buFont typeface="Symbol"/>
                        <a:buChar char=""/>
                        <a:tabLst>
                          <a:tab pos="411480" algn="l"/>
                        </a:tabLst>
                      </a:pPr>
                      <a:r>
                        <a:rPr sz="1700" dirty="0">
                          <a:latin typeface="+mn-lt"/>
                          <a:cs typeface="Arial"/>
                        </a:rPr>
                        <a:t>§</a:t>
                      </a:r>
                      <a:r>
                        <a:rPr sz="1700" spc="-30" dirty="0">
                          <a:latin typeface="+mn-lt"/>
                          <a:cs typeface="Arial"/>
                        </a:rPr>
                        <a:t> </a:t>
                      </a:r>
                      <a:r>
                        <a:rPr sz="1700" dirty="0">
                          <a:latin typeface="+mn-lt"/>
                          <a:cs typeface="Arial"/>
                        </a:rPr>
                        <a:t>92.252</a:t>
                      </a:r>
                      <a:r>
                        <a:rPr sz="1700" spc="-10" dirty="0">
                          <a:latin typeface="+mn-lt"/>
                          <a:cs typeface="Arial"/>
                        </a:rPr>
                        <a:t> </a:t>
                      </a:r>
                      <a:r>
                        <a:rPr sz="1700" dirty="0">
                          <a:latin typeface="+mn-lt"/>
                          <a:cs typeface="Arial"/>
                        </a:rPr>
                        <a:t>and</a:t>
                      </a:r>
                      <a:r>
                        <a:rPr sz="1700" spc="-10" dirty="0">
                          <a:latin typeface="+mn-lt"/>
                          <a:cs typeface="Arial"/>
                        </a:rPr>
                        <a:t> </a:t>
                      </a:r>
                      <a:r>
                        <a:rPr sz="1700" dirty="0">
                          <a:latin typeface="+mn-lt"/>
                          <a:cs typeface="Arial"/>
                        </a:rPr>
                        <a:t>§</a:t>
                      </a:r>
                      <a:r>
                        <a:rPr sz="1700" spc="-30" dirty="0">
                          <a:latin typeface="+mn-lt"/>
                          <a:cs typeface="Arial"/>
                        </a:rPr>
                        <a:t> </a:t>
                      </a:r>
                      <a:r>
                        <a:rPr sz="1700" dirty="0">
                          <a:latin typeface="+mn-lt"/>
                          <a:cs typeface="Arial"/>
                        </a:rPr>
                        <a:t>92.254</a:t>
                      </a:r>
                      <a:r>
                        <a:rPr sz="1700" spc="-10" dirty="0">
                          <a:latin typeface="+mn-lt"/>
                          <a:cs typeface="Arial"/>
                        </a:rPr>
                        <a:t> </a:t>
                      </a:r>
                      <a:r>
                        <a:rPr sz="1700" dirty="0">
                          <a:latin typeface="+mn-lt"/>
                          <a:cs typeface="Arial"/>
                        </a:rPr>
                        <a:t>–</a:t>
                      </a:r>
                      <a:r>
                        <a:rPr sz="1700" spc="-20" dirty="0">
                          <a:latin typeface="+mn-lt"/>
                          <a:cs typeface="Arial"/>
                        </a:rPr>
                        <a:t> </a:t>
                      </a:r>
                      <a:r>
                        <a:rPr sz="1700" dirty="0">
                          <a:latin typeface="+mn-lt"/>
                          <a:cs typeface="Arial"/>
                        </a:rPr>
                        <a:t>Revised</a:t>
                      </a:r>
                      <a:r>
                        <a:rPr sz="1700" spc="-35" dirty="0">
                          <a:latin typeface="+mn-lt"/>
                          <a:cs typeface="Arial"/>
                        </a:rPr>
                        <a:t> </a:t>
                      </a:r>
                      <a:r>
                        <a:rPr sz="1700" dirty="0">
                          <a:latin typeface="+mn-lt"/>
                          <a:cs typeface="Arial"/>
                        </a:rPr>
                        <a:t>Dollar</a:t>
                      </a:r>
                      <a:r>
                        <a:rPr sz="1700" spc="-60" dirty="0">
                          <a:latin typeface="+mn-lt"/>
                          <a:cs typeface="Arial"/>
                        </a:rPr>
                        <a:t> </a:t>
                      </a:r>
                      <a:r>
                        <a:rPr sz="1700" dirty="0">
                          <a:latin typeface="+mn-lt"/>
                          <a:cs typeface="Arial"/>
                        </a:rPr>
                        <a:t>Threshold</a:t>
                      </a:r>
                      <a:r>
                        <a:rPr sz="1700" spc="-30" dirty="0">
                          <a:latin typeface="+mn-lt"/>
                          <a:cs typeface="Arial"/>
                        </a:rPr>
                        <a:t> </a:t>
                      </a:r>
                      <a:r>
                        <a:rPr sz="1700" dirty="0">
                          <a:latin typeface="+mn-lt"/>
                          <a:cs typeface="Arial"/>
                        </a:rPr>
                        <a:t>for</a:t>
                      </a:r>
                      <a:r>
                        <a:rPr sz="1700" spc="-5" dirty="0">
                          <a:latin typeface="+mn-lt"/>
                          <a:cs typeface="Arial"/>
                        </a:rPr>
                        <a:t> </a:t>
                      </a:r>
                      <a:r>
                        <a:rPr sz="1700" dirty="0">
                          <a:latin typeface="+mn-lt"/>
                          <a:cs typeface="Arial"/>
                        </a:rPr>
                        <a:t>Period</a:t>
                      </a:r>
                      <a:r>
                        <a:rPr sz="1700" spc="-25" dirty="0">
                          <a:latin typeface="+mn-lt"/>
                          <a:cs typeface="Arial"/>
                        </a:rPr>
                        <a:t> </a:t>
                      </a:r>
                      <a:r>
                        <a:rPr sz="1700" dirty="0">
                          <a:latin typeface="+mn-lt"/>
                          <a:cs typeface="Arial"/>
                        </a:rPr>
                        <a:t>of</a:t>
                      </a:r>
                      <a:r>
                        <a:rPr sz="1700" spc="-105" dirty="0">
                          <a:latin typeface="+mn-lt"/>
                          <a:cs typeface="Arial"/>
                        </a:rPr>
                        <a:t> </a:t>
                      </a:r>
                      <a:r>
                        <a:rPr sz="1700" spc="-10" dirty="0">
                          <a:latin typeface="+mn-lt"/>
                          <a:cs typeface="Arial"/>
                        </a:rPr>
                        <a:t>Affordability</a:t>
                      </a:r>
                      <a:endParaRPr sz="1700" dirty="0">
                        <a:latin typeface="+mn-lt"/>
                        <a:cs typeface="Arial"/>
                      </a:endParaRPr>
                    </a:p>
                    <a:p>
                      <a:pPr marL="411480" indent="-342900">
                        <a:lnSpc>
                          <a:spcPct val="100000"/>
                        </a:lnSpc>
                        <a:spcBef>
                          <a:spcPts val="0"/>
                        </a:spcBef>
                        <a:buFont typeface="Symbol"/>
                        <a:buChar char=""/>
                        <a:tabLst>
                          <a:tab pos="411480" algn="l"/>
                        </a:tabLst>
                      </a:pPr>
                      <a:r>
                        <a:rPr sz="1700" dirty="0">
                          <a:latin typeface="+mn-lt"/>
                          <a:cs typeface="Arial"/>
                        </a:rPr>
                        <a:t>§</a:t>
                      </a:r>
                      <a:r>
                        <a:rPr sz="1700" spc="-40" dirty="0">
                          <a:latin typeface="+mn-lt"/>
                          <a:cs typeface="Arial"/>
                        </a:rPr>
                        <a:t> </a:t>
                      </a:r>
                      <a:r>
                        <a:rPr sz="1700" dirty="0">
                          <a:latin typeface="+mn-lt"/>
                          <a:cs typeface="Arial"/>
                        </a:rPr>
                        <a:t>92.300-</a:t>
                      </a:r>
                      <a:r>
                        <a:rPr sz="1700" spc="-10" dirty="0">
                          <a:latin typeface="+mn-lt"/>
                          <a:cs typeface="Arial"/>
                        </a:rPr>
                        <a:t> </a:t>
                      </a:r>
                      <a:r>
                        <a:rPr sz="1700" dirty="0">
                          <a:latin typeface="+mn-lt"/>
                          <a:cs typeface="Arial"/>
                        </a:rPr>
                        <a:t>Role</a:t>
                      </a:r>
                      <a:r>
                        <a:rPr sz="1700" spc="-45" dirty="0">
                          <a:latin typeface="+mn-lt"/>
                          <a:cs typeface="Arial"/>
                        </a:rPr>
                        <a:t> </a:t>
                      </a:r>
                      <a:r>
                        <a:rPr sz="1700" dirty="0">
                          <a:latin typeface="+mn-lt"/>
                          <a:cs typeface="Arial"/>
                        </a:rPr>
                        <a:t>of</a:t>
                      </a:r>
                      <a:r>
                        <a:rPr sz="1700" spc="-20" dirty="0">
                          <a:latin typeface="+mn-lt"/>
                          <a:cs typeface="Arial"/>
                        </a:rPr>
                        <a:t> </a:t>
                      </a:r>
                      <a:r>
                        <a:rPr sz="1700" dirty="0">
                          <a:latin typeface="+mn-lt"/>
                          <a:cs typeface="Arial"/>
                        </a:rPr>
                        <a:t>CHDO</a:t>
                      </a:r>
                      <a:r>
                        <a:rPr sz="1700" spc="-20" dirty="0">
                          <a:latin typeface="+mn-lt"/>
                          <a:cs typeface="Arial"/>
                        </a:rPr>
                        <a:t> </a:t>
                      </a:r>
                      <a:r>
                        <a:rPr sz="1700" dirty="0">
                          <a:latin typeface="+mn-lt"/>
                          <a:cs typeface="Arial"/>
                        </a:rPr>
                        <a:t>in</a:t>
                      </a:r>
                      <a:r>
                        <a:rPr sz="1700" spc="-45" dirty="0">
                          <a:latin typeface="+mn-lt"/>
                          <a:cs typeface="Arial"/>
                        </a:rPr>
                        <a:t> </a:t>
                      </a:r>
                      <a:r>
                        <a:rPr sz="1700" spc="-10" dirty="0">
                          <a:latin typeface="+mn-lt"/>
                          <a:cs typeface="Arial"/>
                        </a:rPr>
                        <a:t>owner, </a:t>
                      </a:r>
                      <a:r>
                        <a:rPr sz="1700" dirty="0">
                          <a:latin typeface="+mn-lt"/>
                          <a:cs typeface="Arial"/>
                        </a:rPr>
                        <a:t>developer</a:t>
                      </a:r>
                      <a:r>
                        <a:rPr sz="1700" spc="-35" dirty="0">
                          <a:latin typeface="+mn-lt"/>
                          <a:cs typeface="Arial"/>
                        </a:rPr>
                        <a:t> </a:t>
                      </a:r>
                      <a:r>
                        <a:rPr sz="1700" dirty="0">
                          <a:latin typeface="+mn-lt"/>
                          <a:cs typeface="Arial"/>
                        </a:rPr>
                        <a:t>or</a:t>
                      </a:r>
                      <a:r>
                        <a:rPr sz="1700" spc="-30" dirty="0">
                          <a:latin typeface="+mn-lt"/>
                          <a:cs typeface="Arial"/>
                        </a:rPr>
                        <a:t> </a:t>
                      </a:r>
                      <a:r>
                        <a:rPr sz="1700" spc="-10" dirty="0">
                          <a:latin typeface="+mn-lt"/>
                          <a:cs typeface="Arial"/>
                        </a:rPr>
                        <a:t>sponsor</a:t>
                      </a:r>
                      <a:endParaRPr sz="1700" dirty="0">
                        <a:latin typeface="+mn-lt"/>
                        <a:cs typeface="Arial"/>
                      </a:endParaRPr>
                    </a:p>
                  </a:txBody>
                  <a:tcPr marL="0" marR="0" marT="0" marB="0" anchor="ctr">
                    <a:lnL w="12700">
                      <a:solidFill>
                        <a:srgbClr val="FFFFFF"/>
                      </a:solidFill>
                      <a:prstDash val="soli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0004"/>
                  </a:ext>
                </a:extLst>
              </a:tr>
              <a:tr h="1279060">
                <a:tc>
                  <a:txBody>
                    <a:bodyPr/>
                    <a:lstStyle/>
                    <a:p>
                      <a:pPr marL="68580" marR="803910" lvl="0" indent="0" algn="l" defTabSz="914400" rtl="0" eaLnBrk="1" fontAlgn="auto" latinLnBrk="0" hangingPunct="1">
                        <a:lnSpc>
                          <a:spcPct val="100000"/>
                        </a:lnSpc>
                        <a:spcBef>
                          <a:spcPts val="0"/>
                        </a:spcBef>
                        <a:spcAft>
                          <a:spcPts val="0"/>
                        </a:spcAft>
                        <a:buClrTx/>
                        <a:buSzTx/>
                        <a:buFontTx/>
                        <a:buNone/>
                        <a:tabLst/>
                        <a:defRPr/>
                      </a:pPr>
                      <a:r>
                        <a:rPr lang="en-US" sz="1700" b="1" spc="-10" dirty="0">
                          <a:solidFill>
                            <a:srgbClr val="FFFFFF"/>
                          </a:solidFill>
                          <a:latin typeface="+mn-lt"/>
                          <a:cs typeface="Arial"/>
                        </a:rPr>
                        <a:t>Further Delayed Applicability Limitations</a:t>
                      </a:r>
                      <a:endParaRPr lang="en-US" sz="1700" dirty="0">
                        <a:latin typeface="+mn-lt"/>
                        <a:cs typeface="Arial"/>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chemeClr val="accent1"/>
                    </a:solidFill>
                  </a:tcPr>
                </a:tc>
                <a:tc>
                  <a:txBody>
                    <a:bodyPr/>
                    <a:lstStyle/>
                    <a:p>
                      <a:pPr marL="68580">
                        <a:lnSpc>
                          <a:spcPct val="100000"/>
                        </a:lnSpc>
                        <a:spcBef>
                          <a:spcPts val="0"/>
                        </a:spcBef>
                      </a:pPr>
                      <a:r>
                        <a:rPr lang="en-US" sz="1700" dirty="0">
                          <a:latin typeface="+mn-lt"/>
                          <a:cs typeface="Arial"/>
                        </a:rPr>
                        <a:t>PJs</a:t>
                      </a:r>
                      <a:r>
                        <a:rPr lang="en-US" sz="1700" spc="-50" dirty="0">
                          <a:latin typeface="+mn-lt"/>
                          <a:cs typeface="Arial"/>
                        </a:rPr>
                        <a:t> </a:t>
                      </a:r>
                      <a:r>
                        <a:rPr lang="en-US" sz="1700" b="1" dirty="0">
                          <a:solidFill>
                            <a:srgbClr val="FF0000"/>
                          </a:solidFill>
                          <a:latin typeface="+mn-lt"/>
                          <a:cs typeface="Arial"/>
                        </a:rPr>
                        <a:t>May</a:t>
                      </a:r>
                      <a:r>
                        <a:rPr lang="en-US" sz="1700" b="1" spc="-35" dirty="0">
                          <a:solidFill>
                            <a:srgbClr val="FF0000"/>
                          </a:solidFill>
                          <a:latin typeface="+mn-lt"/>
                          <a:cs typeface="Arial"/>
                        </a:rPr>
                        <a:t> </a:t>
                      </a:r>
                      <a:r>
                        <a:rPr lang="en-US" sz="1700" b="1" dirty="0">
                          <a:solidFill>
                            <a:srgbClr val="FF0000"/>
                          </a:solidFill>
                          <a:latin typeface="+mn-lt"/>
                          <a:cs typeface="Arial"/>
                        </a:rPr>
                        <a:t>NOT</a:t>
                      </a:r>
                      <a:r>
                        <a:rPr lang="en-US" sz="1700" b="1" spc="-25" dirty="0">
                          <a:solidFill>
                            <a:srgbClr val="FF0000"/>
                          </a:solidFill>
                          <a:latin typeface="+mn-lt"/>
                          <a:cs typeface="Arial"/>
                        </a:rPr>
                        <a:t> </a:t>
                      </a:r>
                      <a:r>
                        <a:rPr lang="en-US" sz="1700" dirty="0">
                          <a:latin typeface="+mn-lt"/>
                          <a:cs typeface="Arial"/>
                        </a:rPr>
                        <a:t>implement</a:t>
                      </a:r>
                      <a:r>
                        <a:rPr lang="en-US" sz="1700" spc="-45" dirty="0">
                          <a:latin typeface="+mn-lt"/>
                          <a:cs typeface="Arial"/>
                        </a:rPr>
                        <a:t> </a:t>
                      </a:r>
                      <a:r>
                        <a:rPr lang="en-US" sz="1700" dirty="0">
                          <a:latin typeface="+mn-lt"/>
                          <a:cs typeface="Arial"/>
                        </a:rPr>
                        <a:t>or</a:t>
                      </a:r>
                      <a:r>
                        <a:rPr lang="en-US" sz="1700" spc="-35" dirty="0">
                          <a:latin typeface="+mn-lt"/>
                          <a:cs typeface="Arial"/>
                        </a:rPr>
                        <a:t> </a:t>
                      </a:r>
                      <a:r>
                        <a:rPr lang="en-US" sz="1700" dirty="0">
                          <a:latin typeface="+mn-lt"/>
                          <a:cs typeface="Arial"/>
                        </a:rPr>
                        <a:t>amend</a:t>
                      </a:r>
                      <a:r>
                        <a:rPr lang="en-US" sz="1700" spc="-35" dirty="0">
                          <a:latin typeface="+mn-lt"/>
                          <a:cs typeface="Arial"/>
                        </a:rPr>
                        <a:t> </a:t>
                      </a:r>
                      <a:r>
                        <a:rPr lang="en-US" sz="1700" dirty="0">
                          <a:latin typeface="+mn-lt"/>
                          <a:cs typeface="Arial"/>
                        </a:rPr>
                        <a:t>written</a:t>
                      </a:r>
                      <a:r>
                        <a:rPr lang="en-US" sz="1700" spc="-20" dirty="0">
                          <a:latin typeface="+mn-lt"/>
                          <a:cs typeface="Arial"/>
                        </a:rPr>
                        <a:t> </a:t>
                      </a:r>
                      <a:r>
                        <a:rPr lang="en-US" sz="1700" dirty="0">
                          <a:latin typeface="+mn-lt"/>
                          <a:cs typeface="Arial"/>
                        </a:rPr>
                        <a:t>agreements</a:t>
                      </a:r>
                      <a:r>
                        <a:rPr lang="en-US" sz="1700" spc="-25" dirty="0">
                          <a:latin typeface="+mn-lt"/>
                          <a:cs typeface="Arial"/>
                        </a:rPr>
                        <a:t> </a:t>
                      </a:r>
                      <a:r>
                        <a:rPr lang="en-US" sz="1700" dirty="0">
                          <a:latin typeface="+mn-lt"/>
                          <a:cs typeface="Arial"/>
                        </a:rPr>
                        <a:t>of</a:t>
                      </a:r>
                      <a:r>
                        <a:rPr lang="en-US" sz="1700" spc="-30" dirty="0">
                          <a:latin typeface="+mn-lt"/>
                          <a:cs typeface="Arial"/>
                        </a:rPr>
                        <a:t> </a:t>
                      </a:r>
                      <a:r>
                        <a:rPr lang="en-US" sz="1700" dirty="0">
                          <a:latin typeface="+mn-lt"/>
                          <a:cs typeface="Arial"/>
                        </a:rPr>
                        <a:t>projects</a:t>
                      </a:r>
                      <a:r>
                        <a:rPr lang="en-US" sz="1700" spc="-45" dirty="0">
                          <a:latin typeface="+mn-lt"/>
                          <a:cs typeface="Arial"/>
                        </a:rPr>
                        <a:t> </a:t>
                      </a:r>
                      <a:r>
                        <a:rPr lang="en-US" sz="1700" dirty="0">
                          <a:latin typeface="+mn-lt"/>
                          <a:cs typeface="Arial"/>
                        </a:rPr>
                        <a:t>with</a:t>
                      </a:r>
                      <a:r>
                        <a:rPr lang="en-US" sz="1700" spc="-35" dirty="0">
                          <a:latin typeface="+mn-lt"/>
                          <a:cs typeface="Arial"/>
                        </a:rPr>
                        <a:t> </a:t>
                      </a:r>
                      <a:r>
                        <a:rPr lang="en-US" sz="1700" spc="-10" dirty="0">
                          <a:latin typeface="+mn-lt"/>
                          <a:cs typeface="Arial"/>
                        </a:rPr>
                        <a:t>commitments</a:t>
                      </a:r>
                      <a:endParaRPr lang="en-US" sz="1700" dirty="0">
                        <a:latin typeface="+mn-lt"/>
                        <a:cs typeface="Arial"/>
                      </a:endParaRPr>
                    </a:p>
                    <a:p>
                      <a:pPr marL="68580">
                        <a:lnSpc>
                          <a:spcPct val="100000"/>
                        </a:lnSpc>
                        <a:spcBef>
                          <a:spcPts val="0"/>
                        </a:spcBef>
                      </a:pPr>
                      <a:r>
                        <a:rPr lang="en-US" sz="1700" dirty="0">
                          <a:latin typeface="+mn-lt"/>
                          <a:cs typeface="Arial"/>
                        </a:rPr>
                        <a:t>existing</a:t>
                      </a:r>
                      <a:r>
                        <a:rPr lang="en-US" sz="1700" spc="-45" dirty="0">
                          <a:latin typeface="+mn-lt"/>
                          <a:cs typeface="Arial"/>
                        </a:rPr>
                        <a:t> </a:t>
                      </a:r>
                      <a:r>
                        <a:rPr lang="en-US" sz="1700" dirty="0">
                          <a:latin typeface="+mn-lt"/>
                          <a:cs typeface="Arial"/>
                        </a:rPr>
                        <a:t>prior</a:t>
                      </a:r>
                      <a:r>
                        <a:rPr lang="en-US" sz="1700" spc="-35" dirty="0">
                          <a:latin typeface="+mn-lt"/>
                          <a:cs typeface="Arial"/>
                        </a:rPr>
                        <a:t> </a:t>
                      </a:r>
                      <a:r>
                        <a:rPr lang="en-US" sz="1700" dirty="0">
                          <a:latin typeface="+mn-lt"/>
                          <a:cs typeface="Arial"/>
                        </a:rPr>
                        <a:t>to</a:t>
                      </a:r>
                      <a:r>
                        <a:rPr lang="en-US" sz="1700" spc="-25" dirty="0">
                          <a:latin typeface="+mn-lt"/>
                          <a:cs typeface="Arial"/>
                        </a:rPr>
                        <a:t> </a:t>
                      </a:r>
                      <a:r>
                        <a:rPr lang="en-US" sz="1700" dirty="0">
                          <a:latin typeface="+mn-lt"/>
                          <a:cs typeface="Arial"/>
                        </a:rPr>
                        <a:t>April 30,</a:t>
                      </a:r>
                      <a:r>
                        <a:rPr lang="en-US" sz="1700" spc="-45" dirty="0">
                          <a:latin typeface="+mn-lt"/>
                          <a:cs typeface="Arial"/>
                        </a:rPr>
                        <a:t> </a:t>
                      </a:r>
                      <a:r>
                        <a:rPr lang="en-US" sz="1700" dirty="0">
                          <a:latin typeface="+mn-lt"/>
                          <a:cs typeface="Arial"/>
                        </a:rPr>
                        <a:t>2026,</a:t>
                      </a:r>
                      <a:r>
                        <a:rPr lang="en-US" sz="1700" spc="-30" dirty="0">
                          <a:latin typeface="+mn-lt"/>
                          <a:cs typeface="Arial"/>
                        </a:rPr>
                        <a:t> </a:t>
                      </a:r>
                      <a:r>
                        <a:rPr lang="en-US" sz="1700" dirty="0">
                          <a:latin typeface="+mn-lt"/>
                          <a:cs typeface="Arial"/>
                        </a:rPr>
                        <a:t>to</a:t>
                      </a:r>
                      <a:r>
                        <a:rPr lang="en-US" sz="1700" spc="-25" dirty="0">
                          <a:latin typeface="+mn-lt"/>
                          <a:cs typeface="Arial"/>
                        </a:rPr>
                        <a:t> </a:t>
                      </a:r>
                      <a:r>
                        <a:rPr lang="en-US" sz="1700" dirty="0">
                          <a:latin typeface="+mn-lt"/>
                          <a:cs typeface="Arial"/>
                        </a:rPr>
                        <a:t>incorporate</a:t>
                      </a:r>
                      <a:r>
                        <a:rPr lang="en-US" sz="1700" spc="-30" dirty="0">
                          <a:latin typeface="+mn-lt"/>
                          <a:cs typeface="Arial"/>
                        </a:rPr>
                        <a:t> </a:t>
                      </a:r>
                      <a:r>
                        <a:rPr lang="en-US" sz="1700" dirty="0">
                          <a:latin typeface="+mn-lt"/>
                          <a:cs typeface="Arial"/>
                        </a:rPr>
                        <a:t>any</a:t>
                      </a:r>
                      <a:r>
                        <a:rPr lang="en-US" sz="1700" spc="-25" dirty="0">
                          <a:latin typeface="+mn-lt"/>
                          <a:cs typeface="Arial"/>
                        </a:rPr>
                        <a:t> </a:t>
                      </a:r>
                      <a:r>
                        <a:rPr lang="en-US" sz="1700" dirty="0">
                          <a:latin typeface="+mn-lt"/>
                          <a:cs typeface="Arial"/>
                        </a:rPr>
                        <a:t>of</a:t>
                      </a:r>
                      <a:r>
                        <a:rPr lang="en-US" sz="1700" spc="-40" dirty="0">
                          <a:latin typeface="+mn-lt"/>
                          <a:cs typeface="Arial"/>
                        </a:rPr>
                        <a:t> </a:t>
                      </a:r>
                      <a:r>
                        <a:rPr lang="en-US" sz="1700" dirty="0">
                          <a:latin typeface="+mn-lt"/>
                          <a:cs typeface="Arial"/>
                        </a:rPr>
                        <a:t>the</a:t>
                      </a:r>
                      <a:r>
                        <a:rPr lang="en-US" sz="1700" spc="-30" dirty="0">
                          <a:latin typeface="+mn-lt"/>
                          <a:cs typeface="Arial"/>
                        </a:rPr>
                        <a:t> </a:t>
                      </a:r>
                      <a:r>
                        <a:rPr lang="en-US" sz="1700" dirty="0">
                          <a:latin typeface="+mn-lt"/>
                          <a:cs typeface="Arial"/>
                        </a:rPr>
                        <a:t>following</a:t>
                      </a:r>
                      <a:r>
                        <a:rPr lang="en-US" sz="1700" spc="-45" dirty="0">
                          <a:latin typeface="+mn-lt"/>
                          <a:cs typeface="Arial"/>
                        </a:rPr>
                        <a:t> </a:t>
                      </a:r>
                      <a:r>
                        <a:rPr lang="en-US" sz="1700" spc="-10" dirty="0">
                          <a:latin typeface="+mn-lt"/>
                          <a:cs typeface="Arial"/>
                        </a:rPr>
                        <a:t>provisions:</a:t>
                      </a:r>
                      <a:endParaRPr lang="en-US" sz="1700" dirty="0">
                        <a:latin typeface="+mn-lt"/>
                        <a:cs typeface="Arial"/>
                      </a:endParaRPr>
                    </a:p>
                    <a:p>
                      <a:pPr marL="411480" indent="-342900">
                        <a:lnSpc>
                          <a:spcPct val="100000"/>
                        </a:lnSpc>
                        <a:spcBef>
                          <a:spcPts val="0"/>
                        </a:spcBef>
                        <a:buFont typeface="Symbol"/>
                        <a:buChar char=""/>
                        <a:tabLst>
                          <a:tab pos="411480" algn="l"/>
                        </a:tabLst>
                      </a:pPr>
                      <a:r>
                        <a:rPr lang="en-US" sz="1700" dirty="0">
                          <a:latin typeface="+mn-lt"/>
                          <a:cs typeface="Arial"/>
                        </a:rPr>
                        <a:t>§</a:t>
                      </a:r>
                      <a:r>
                        <a:rPr lang="en-US" sz="1700" spc="-45" dirty="0">
                          <a:latin typeface="+mn-lt"/>
                          <a:cs typeface="Arial"/>
                        </a:rPr>
                        <a:t> </a:t>
                      </a:r>
                      <a:r>
                        <a:rPr lang="en-US" sz="1700" dirty="0">
                          <a:latin typeface="+mn-lt"/>
                          <a:cs typeface="Arial"/>
                        </a:rPr>
                        <a:t>92.250(c)-</a:t>
                      </a:r>
                      <a:r>
                        <a:rPr lang="en-US" sz="1700" spc="-10" dirty="0">
                          <a:latin typeface="+mn-lt"/>
                          <a:cs typeface="Arial"/>
                        </a:rPr>
                        <a:t> </a:t>
                      </a:r>
                      <a:r>
                        <a:rPr lang="en-US" sz="1700" dirty="0">
                          <a:latin typeface="+mn-lt"/>
                          <a:cs typeface="Arial"/>
                        </a:rPr>
                        <a:t>increase</a:t>
                      </a:r>
                      <a:r>
                        <a:rPr lang="en-US" sz="1700" spc="-45" dirty="0">
                          <a:latin typeface="+mn-lt"/>
                          <a:cs typeface="Arial"/>
                        </a:rPr>
                        <a:t> </a:t>
                      </a:r>
                      <a:r>
                        <a:rPr lang="en-US" sz="1700" dirty="0">
                          <a:latin typeface="+mn-lt"/>
                          <a:cs typeface="Arial"/>
                        </a:rPr>
                        <a:t>in</a:t>
                      </a:r>
                      <a:r>
                        <a:rPr lang="en-US" sz="1700" spc="-40" dirty="0">
                          <a:latin typeface="+mn-lt"/>
                          <a:cs typeface="Arial"/>
                        </a:rPr>
                        <a:t> </a:t>
                      </a:r>
                      <a:r>
                        <a:rPr lang="en-US" sz="1700" dirty="0">
                          <a:latin typeface="+mn-lt"/>
                          <a:cs typeface="Arial"/>
                        </a:rPr>
                        <a:t>Maximum</a:t>
                      </a:r>
                      <a:r>
                        <a:rPr lang="en-US" sz="1700" spc="-30" dirty="0">
                          <a:latin typeface="+mn-lt"/>
                          <a:cs typeface="Arial"/>
                        </a:rPr>
                        <a:t> </a:t>
                      </a:r>
                      <a:r>
                        <a:rPr lang="en-US" sz="1700" dirty="0">
                          <a:latin typeface="+mn-lt"/>
                          <a:cs typeface="Arial"/>
                        </a:rPr>
                        <a:t>Subsidy</a:t>
                      </a:r>
                      <a:r>
                        <a:rPr lang="en-US" sz="1700" spc="-50" dirty="0">
                          <a:latin typeface="+mn-lt"/>
                          <a:cs typeface="Arial"/>
                        </a:rPr>
                        <a:t> </a:t>
                      </a:r>
                      <a:r>
                        <a:rPr lang="en-US" sz="1700" spc="-10" dirty="0">
                          <a:latin typeface="+mn-lt"/>
                          <a:cs typeface="Arial"/>
                        </a:rPr>
                        <a:t>Limits</a:t>
                      </a:r>
                      <a:endParaRPr lang="en-US" sz="1700" dirty="0">
                        <a:latin typeface="+mn-lt"/>
                        <a:cs typeface="Arial"/>
                      </a:endParaRPr>
                    </a:p>
                    <a:p>
                      <a:pPr marL="411480" indent="-342900">
                        <a:lnSpc>
                          <a:spcPct val="100000"/>
                        </a:lnSpc>
                        <a:spcBef>
                          <a:spcPts val="0"/>
                        </a:spcBef>
                        <a:buFont typeface="Symbol"/>
                        <a:buChar char=""/>
                        <a:tabLst>
                          <a:tab pos="411480" algn="l"/>
                        </a:tabLst>
                      </a:pPr>
                      <a:r>
                        <a:rPr lang="en-US" sz="1700" dirty="0">
                          <a:latin typeface="+mn-lt"/>
                          <a:cs typeface="Arial"/>
                        </a:rPr>
                        <a:t>§</a:t>
                      </a:r>
                      <a:r>
                        <a:rPr lang="en-US" sz="1700" spc="-30" dirty="0">
                          <a:latin typeface="+mn-lt"/>
                          <a:cs typeface="Arial"/>
                        </a:rPr>
                        <a:t> </a:t>
                      </a:r>
                      <a:r>
                        <a:rPr lang="en-US" sz="1700" dirty="0">
                          <a:latin typeface="+mn-lt"/>
                          <a:cs typeface="Arial"/>
                        </a:rPr>
                        <a:t>92.253-</a:t>
                      </a:r>
                      <a:r>
                        <a:rPr lang="en-US" sz="1700" spc="-25" dirty="0">
                          <a:latin typeface="+mn-lt"/>
                          <a:cs typeface="Arial"/>
                        </a:rPr>
                        <a:t> Tenant</a:t>
                      </a:r>
                      <a:r>
                        <a:rPr lang="en-US" sz="1700" spc="-15" dirty="0">
                          <a:latin typeface="+mn-lt"/>
                          <a:cs typeface="Arial"/>
                        </a:rPr>
                        <a:t> </a:t>
                      </a:r>
                      <a:r>
                        <a:rPr lang="en-US" sz="1700" spc="-10" dirty="0">
                          <a:latin typeface="+mn-lt"/>
                          <a:cs typeface="Arial"/>
                        </a:rPr>
                        <a:t>Protection</a:t>
                      </a:r>
                      <a:r>
                        <a:rPr lang="en-US" sz="1700" spc="-100" dirty="0">
                          <a:latin typeface="+mn-lt"/>
                          <a:cs typeface="Arial"/>
                        </a:rPr>
                        <a:t> </a:t>
                      </a:r>
                      <a:r>
                        <a:rPr lang="en-US" sz="1700" spc="-10" dirty="0">
                          <a:latin typeface="+mn-lt"/>
                          <a:cs typeface="Arial"/>
                        </a:rPr>
                        <a:t>Addenda</a:t>
                      </a:r>
                      <a:endParaRPr lang="en-US" sz="1700" dirty="0">
                        <a:latin typeface="+mn-lt"/>
                        <a:cs typeface="Arial"/>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2392532754"/>
                  </a:ext>
                </a:extLst>
              </a:tr>
            </a:tbl>
          </a:graphicData>
        </a:graphic>
      </p:graphicFrame>
      <p:sp>
        <p:nvSpPr>
          <p:cNvPr id="3" name="object 3" descr="$PPTXTitle"/>
          <p:cNvSpPr txBox="1">
            <a:spLocks noGrp="1"/>
          </p:cNvSpPr>
          <p:nvPr>
            <p:ph type="title"/>
          </p:nvPr>
        </p:nvSpPr>
        <p:spPr>
          <a:xfrm>
            <a:off x="495300" y="457200"/>
            <a:ext cx="11201400" cy="613309"/>
          </a:xfrm>
        </p:spPr>
        <p:txBody>
          <a:bodyPr vert="horz" wrap="square" lIns="0" tIns="0" rIns="0" bIns="0" rtlCol="0" anchor="ctr" anchorCtr="0">
            <a:noAutofit/>
          </a:bodyPr>
          <a:lstStyle/>
          <a:p>
            <a:r>
              <a:rPr lang="en-US" sz="3600" dirty="0"/>
              <a:t>2025 HOME Rule: Effective and Compliance Dates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728D08-016C-7338-CBD2-1FCE507EEBCD}"/>
              </a:ext>
            </a:extLst>
          </p:cNvPr>
          <p:cNvPicPr>
            <a:picLocks noChangeAspect="1"/>
          </p:cNvPicPr>
          <p:nvPr/>
        </p:nvPicPr>
        <p:blipFill>
          <a:blip r:embed="rId2" cstate="print">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3" name="Picture 2" descr="A picture containing orange, outdoor object&#10;&#10;AI-generated content may be incorrect.">
            <a:extLst>
              <a:ext uri="{FF2B5EF4-FFF2-40B4-BE49-F238E27FC236}">
                <a16:creationId xmlns:a16="http://schemas.microsoft.com/office/drawing/2014/main" id="{5477F01C-89D1-12CD-0F84-72CF08FCF1A6}"/>
              </a:ext>
            </a:extLst>
          </p:cNvPr>
          <p:cNvPicPr>
            <a:picLocks noChangeAspect="1"/>
          </p:cNvPicPr>
          <p:nvPr/>
        </p:nvPicPr>
        <p:blipFill>
          <a:blip r:embed="rId3" cstate="print">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pic>
        <p:nvPicPr>
          <p:cNvPr id="4" name="Picture 3" descr="Logo&#10;&#10;AI-generated content may be incorrect.">
            <a:extLst>
              <a:ext uri="{FF2B5EF4-FFF2-40B4-BE49-F238E27FC236}">
                <a16:creationId xmlns:a16="http://schemas.microsoft.com/office/drawing/2014/main" id="{3394B77C-A155-75F6-B6C7-4EA3E481C1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80838" y="5888879"/>
            <a:ext cx="990440" cy="846041"/>
          </a:xfrm>
          <a:prstGeom prst="rect">
            <a:avLst/>
          </a:prstGeom>
        </p:spPr>
      </p:pic>
      <p:sp>
        <p:nvSpPr>
          <p:cNvPr id="5" name="Title 1">
            <a:extLst>
              <a:ext uri="{FF2B5EF4-FFF2-40B4-BE49-F238E27FC236}">
                <a16:creationId xmlns:a16="http://schemas.microsoft.com/office/drawing/2014/main" id="{5CC91C3F-6D8F-8339-17DA-F5EA58B3BBE2}"/>
              </a:ext>
            </a:extLst>
          </p:cNvPr>
          <p:cNvSpPr txBox="1">
            <a:spLocks/>
          </p:cNvSpPr>
          <p:nvPr/>
        </p:nvSpPr>
        <p:spPr>
          <a:xfrm>
            <a:off x="1249680" y="2803778"/>
            <a:ext cx="9692640" cy="1335514"/>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accent4"/>
                </a:solidFill>
                <a:latin typeface="+mj-lt"/>
                <a:ea typeface="+mj-ea"/>
                <a:cs typeface="+mj-cs"/>
              </a:defRPr>
            </a:lvl1pPr>
          </a:lstStyle>
          <a:p>
            <a:pPr algn="ctr"/>
            <a:r>
              <a:rPr lang="en-US" sz="6000" dirty="0"/>
              <a:t>QUESTIONS</a:t>
            </a:r>
          </a:p>
        </p:txBody>
      </p:sp>
    </p:spTree>
    <p:extLst>
      <p:ext uri="{BB962C8B-B14F-4D97-AF65-F5344CB8AC3E}">
        <p14:creationId xmlns:p14="http://schemas.microsoft.com/office/powerpoint/2010/main" val="238948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7DB7947-5B3B-0DDC-4E00-255E62471197}"/>
              </a:ext>
            </a:extLst>
          </p:cNvPr>
          <p:cNvPicPr/>
          <p:nvPr/>
        </p:nvPicPr>
        <p:blipFill rotWithShape="1">
          <a:blip>
            <a:extLst>
              <a:ext uri="{96DAC541-7B7A-43D3-8B79-37D633B846F1}">
                <asvg:svgBlip xmlns:asvg="http://schemas.microsoft.com/office/drawing/2016/SVG/main" r:embed="rId2"/>
              </a:ext>
            </a:extLst>
          </a:blip>
          <a:srcRect l="4" t="13842" r="-3" b="27189"/>
          <a:stretch>
            <a:fillRect/>
          </a:stretch>
        </p:blipFill>
        <p:spPr>
          <a:xfrm>
            <a:off x="-47002" y="0"/>
            <a:ext cx="12286004" cy="4143982"/>
          </a:xfrm>
          <a:prstGeom prst="rect">
            <a:avLst/>
          </a:prstGeom>
        </p:spPr>
      </p:pic>
      <p:pic>
        <p:nvPicPr>
          <p:cNvPr id="3" name="Picture 2" descr="A white logo with a house on a black background&#10;&#10;Description automatically generated">
            <a:extLst>
              <a:ext uri="{FF2B5EF4-FFF2-40B4-BE49-F238E27FC236}">
                <a16:creationId xmlns:a16="http://schemas.microsoft.com/office/drawing/2014/main" id="{3F0A40FA-86F6-5C2F-380E-D1C46AF90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1359" y="85240"/>
            <a:ext cx="4200078" cy="2119305"/>
          </a:xfrm>
          <a:prstGeom prst="rect">
            <a:avLst/>
          </a:prstGeom>
        </p:spPr>
      </p:pic>
      <p:pic>
        <p:nvPicPr>
          <p:cNvPr id="4" name="Graphic 3">
            <a:extLst>
              <a:ext uri="{FF2B5EF4-FFF2-40B4-BE49-F238E27FC236}">
                <a16:creationId xmlns:a16="http://schemas.microsoft.com/office/drawing/2014/main" id="{13EEA3AD-C883-8339-037F-A41671C327E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07543" y="2198450"/>
            <a:ext cx="12722068" cy="1635125"/>
          </a:xfrm>
          <a:prstGeom prst="rect">
            <a:avLst/>
          </a:prstGeom>
        </p:spPr>
      </p:pic>
      <p:pic>
        <p:nvPicPr>
          <p:cNvPr id="5" name="Graphic 4">
            <a:extLst>
              <a:ext uri="{FF2B5EF4-FFF2-40B4-BE49-F238E27FC236}">
                <a16:creationId xmlns:a16="http://schemas.microsoft.com/office/drawing/2014/main" id="{9FF31BF0-852B-322F-B2E1-14C0BA76E37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47816" y="1939687"/>
            <a:ext cx="541538" cy="517525"/>
          </a:xfrm>
          <a:prstGeom prst="rect">
            <a:avLst/>
          </a:prstGeom>
        </p:spPr>
      </p:pic>
      <p:sp>
        <p:nvSpPr>
          <p:cNvPr id="6" name="TextBox 5">
            <a:extLst>
              <a:ext uri="{FF2B5EF4-FFF2-40B4-BE49-F238E27FC236}">
                <a16:creationId xmlns:a16="http://schemas.microsoft.com/office/drawing/2014/main" id="{5439B81D-7FDE-2959-17BF-B8D0657E5519}"/>
              </a:ext>
            </a:extLst>
          </p:cNvPr>
          <p:cNvSpPr txBox="1"/>
          <p:nvPr/>
        </p:nvSpPr>
        <p:spPr>
          <a:xfrm>
            <a:off x="4141099" y="5181600"/>
            <a:ext cx="3100598" cy="923330"/>
          </a:xfrm>
          <a:prstGeom prst="rect">
            <a:avLst/>
          </a:prstGeom>
          <a:noFill/>
        </p:spPr>
        <p:txBody>
          <a:bodyPr wrap="square">
            <a:spAutoFit/>
          </a:bodyPr>
          <a:lstStyle/>
          <a:p>
            <a:pPr algn="ctr"/>
            <a:r>
              <a:rPr lang="en-US" b="1" dirty="0">
                <a:solidFill>
                  <a:schemeClr val="accent1">
                    <a:lumMod val="50000"/>
                  </a:schemeClr>
                </a:solidFill>
              </a:rPr>
              <a:t>Jamie Bouie</a:t>
            </a:r>
          </a:p>
          <a:p>
            <a:pPr algn="ctr"/>
            <a:r>
              <a:rPr lang="en-US" sz="1800" dirty="0">
                <a:solidFill>
                  <a:schemeClr val="accent1">
                    <a:lumMod val="50000"/>
                  </a:schemeClr>
                </a:solidFill>
              </a:rPr>
              <a:t>Housing Grant Officer</a:t>
            </a:r>
          </a:p>
          <a:p>
            <a:pPr algn="ctr"/>
            <a:r>
              <a:rPr lang="en-US" sz="1800" dirty="0">
                <a:solidFill>
                  <a:schemeClr val="accent1">
                    <a:lumMod val="50000"/>
                  </a:schemeClr>
                </a:solidFill>
                <a:hlinkClick r:id="rId6"/>
              </a:rPr>
              <a:t>jamie.bouie@mshc.com</a:t>
            </a:r>
            <a:endParaRPr lang="en-US" sz="1800" dirty="0">
              <a:solidFill>
                <a:schemeClr val="accent1">
                  <a:lumMod val="50000"/>
                </a:schemeClr>
              </a:solidFill>
            </a:endParaRPr>
          </a:p>
        </p:txBody>
      </p:sp>
      <p:sp>
        <p:nvSpPr>
          <p:cNvPr id="7" name="TextBox 6">
            <a:extLst>
              <a:ext uri="{FF2B5EF4-FFF2-40B4-BE49-F238E27FC236}">
                <a16:creationId xmlns:a16="http://schemas.microsoft.com/office/drawing/2014/main" id="{E4AB6344-B68B-3DB8-F45E-C3FE6298CB56}"/>
              </a:ext>
            </a:extLst>
          </p:cNvPr>
          <p:cNvSpPr txBox="1"/>
          <p:nvPr/>
        </p:nvSpPr>
        <p:spPr>
          <a:xfrm>
            <a:off x="2509286" y="4547283"/>
            <a:ext cx="6364224" cy="400110"/>
          </a:xfrm>
          <a:prstGeom prst="rect">
            <a:avLst/>
          </a:prstGeom>
          <a:noFill/>
        </p:spPr>
        <p:txBody>
          <a:bodyPr wrap="square">
            <a:spAutoFit/>
          </a:bodyPr>
          <a:lstStyle/>
          <a:p>
            <a:pPr algn="ctr"/>
            <a:r>
              <a:rPr lang="en-US" sz="2000" b="1" dirty="0">
                <a:solidFill>
                  <a:schemeClr val="accent1">
                    <a:lumMod val="50000"/>
                  </a:schemeClr>
                </a:solidFill>
              </a:rPr>
              <a:t>HOME RENTAL / HOUSING TRUST FUND</a:t>
            </a:r>
          </a:p>
        </p:txBody>
      </p:sp>
      <p:pic>
        <p:nvPicPr>
          <p:cNvPr id="9" name="Picture 8">
            <a:extLst>
              <a:ext uri="{FF2B5EF4-FFF2-40B4-BE49-F238E27FC236}">
                <a16:creationId xmlns:a16="http://schemas.microsoft.com/office/drawing/2014/main" id="{C758F145-B2C6-2652-C4F4-9B4BA90072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5400" y="4739426"/>
            <a:ext cx="1365504" cy="1365504"/>
          </a:xfrm>
          <a:prstGeom prst="rect">
            <a:avLst/>
          </a:prstGeom>
        </p:spPr>
      </p:pic>
      <p:pic>
        <p:nvPicPr>
          <p:cNvPr id="11" name="Picture 10">
            <a:extLst>
              <a:ext uri="{FF2B5EF4-FFF2-40B4-BE49-F238E27FC236}">
                <a16:creationId xmlns:a16="http://schemas.microsoft.com/office/drawing/2014/main" id="{CACC60F9-E0C3-2F7C-C798-E0734CE485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20200" y="4642082"/>
            <a:ext cx="1389943" cy="1389943"/>
          </a:xfrm>
          <a:prstGeom prst="rect">
            <a:avLst/>
          </a:prstGeom>
        </p:spPr>
      </p:pic>
      <p:sp>
        <p:nvSpPr>
          <p:cNvPr id="13" name="TextBox 12">
            <a:extLst>
              <a:ext uri="{FF2B5EF4-FFF2-40B4-BE49-F238E27FC236}">
                <a16:creationId xmlns:a16="http://schemas.microsoft.com/office/drawing/2014/main" id="{835F1674-0A70-11B4-9879-807D882BE489}"/>
              </a:ext>
            </a:extLst>
          </p:cNvPr>
          <p:cNvSpPr txBox="1"/>
          <p:nvPr/>
        </p:nvSpPr>
        <p:spPr>
          <a:xfrm>
            <a:off x="1272149" y="6086642"/>
            <a:ext cx="1370467" cy="261610"/>
          </a:xfrm>
          <a:prstGeom prst="rect">
            <a:avLst/>
          </a:prstGeom>
          <a:noFill/>
        </p:spPr>
        <p:txBody>
          <a:bodyPr wrap="square">
            <a:spAutoFit/>
          </a:bodyPr>
          <a:lstStyle/>
          <a:p>
            <a:pPr algn="ctr"/>
            <a:r>
              <a:rPr lang="en-US" sz="1100" dirty="0">
                <a:solidFill>
                  <a:schemeClr val="accent1">
                    <a:lumMod val="50000"/>
                  </a:schemeClr>
                </a:solidFill>
              </a:rPr>
              <a:t>HOME RENTAL </a:t>
            </a:r>
            <a:endParaRPr lang="en-US" sz="1100" dirty="0"/>
          </a:p>
        </p:txBody>
      </p:sp>
      <p:sp>
        <p:nvSpPr>
          <p:cNvPr id="14" name="TextBox 13">
            <a:extLst>
              <a:ext uri="{FF2B5EF4-FFF2-40B4-BE49-F238E27FC236}">
                <a16:creationId xmlns:a16="http://schemas.microsoft.com/office/drawing/2014/main" id="{E2DFE22C-B8AD-0B77-F198-10C31702C27B}"/>
              </a:ext>
            </a:extLst>
          </p:cNvPr>
          <p:cNvSpPr txBox="1"/>
          <p:nvPr/>
        </p:nvSpPr>
        <p:spPr>
          <a:xfrm>
            <a:off x="9229937" y="6013264"/>
            <a:ext cx="1370467" cy="261610"/>
          </a:xfrm>
          <a:prstGeom prst="rect">
            <a:avLst/>
          </a:prstGeom>
          <a:noFill/>
        </p:spPr>
        <p:txBody>
          <a:bodyPr wrap="square">
            <a:spAutoFit/>
          </a:bodyPr>
          <a:lstStyle/>
          <a:p>
            <a:pPr algn="ctr"/>
            <a:r>
              <a:rPr lang="en-US" sz="1100" dirty="0">
                <a:solidFill>
                  <a:schemeClr val="accent1">
                    <a:lumMod val="50000"/>
                  </a:schemeClr>
                </a:solidFill>
              </a:rPr>
              <a:t>HTF</a:t>
            </a:r>
            <a:endParaRPr lang="en-US" sz="1100" dirty="0"/>
          </a:p>
        </p:txBody>
      </p:sp>
    </p:spTree>
    <p:extLst>
      <p:ext uri="{BB962C8B-B14F-4D97-AF65-F5344CB8AC3E}">
        <p14:creationId xmlns:p14="http://schemas.microsoft.com/office/powerpoint/2010/main" val="459348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Rainbow colored paint roller">
            <a:extLst>
              <a:ext uri="{FF2B5EF4-FFF2-40B4-BE49-F238E27FC236}">
                <a16:creationId xmlns:a16="http://schemas.microsoft.com/office/drawing/2014/main" id="{02FEA4A5-83F1-F3E9-60A2-B79A48DB85FF}"/>
              </a:ext>
            </a:extLst>
          </p:cNvPr>
          <p:cNvPicPr>
            <a:picLocks noChangeAspect="1"/>
          </p:cNvPicPr>
          <p:nvPr/>
        </p:nvPicPr>
        <p:blipFill>
          <a:blip r:embed="rId2" cstate="print">
            <a:extLst>
              <a:ext uri="{28A0092B-C50C-407E-A947-70E740481C1C}">
                <a14:useLocalDpi xmlns:a14="http://schemas.microsoft.com/office/drawing/2010/main" val="0"/>
              </a:ext>
            </a:extLst>
          </a:blip>
          <a:srcRect t="29077"/>
          <a:stretch>
            <a:fillRect/>
          </a:stretch>
        </p:blipFill>
        <p:spPr>
          <a:xfrm>
            <a:off x="2522358" y="10"/>
            <a:ext cx="9669642" cy="6857990"/>
          </a:xfrm>
          <a:prstGeom prst="rect">
            <a:avLst/>
          </a:prstGeom>
        </p:spPr>
      </p:pic>
      <p:sp>
        <p:nvSpPr>
          <p:cNvPr id="17" name="Rectangle 16">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bject 2"/>
          <p:cNvSpPr txBox="1"/>
          <p:nvPr/>
        </p:nvSpPr>
        <p:spPr>
          <a:xfrm>
            <a:off x="762000" y="838200"/>
            <a:ext cx="5067572" cy="2301874"/>
          </a:xfrm>
          <a:prstGeom prst="rect">
            <a:avLst/>
          </a:prstGeom>
          <a:noFill/>
        </p:spPr>
        <p:txBody>
          <a:bodyPr vert="horz" lIns="91440" tIns="45720" rIns="91440" bIns="45720" rtlCol="0" anchor="b">
            <a:normAutofit/>
          </a:bodyPr>
          <a:lstStyle/>
          <a:p>
            <a:pPr marL="12700">
              <a:lnSpc>
                <a:spcPct val="90000"/>
              </a:lnSpc>
              <a:spcBef>
                <a:spcPct val="0"/>
              </a:spcBef>
              <a:spcAft>
                <a:spcPts val="600"/>
              </a:spcAft>
            </a:pPr>
            <a:r>
              <a:rPr lang="en-US" sz="5200" b="1" dirty="0">
                <a:latin typeface="+mj-lt"/>
                <a:ea typeface="+mj-ea"/>
                <a:cs typeface="+mj-cs"/>
              </a:rPr>
              <a:t>Streamline</a:t>
            </a:r>
            <a:r>
              <a:rPr lang="en-US" sz="5200" b="1" spc="-55" dirty="0">
                <a:latin typeface="+mj-lt"/>
                <a:ea typeface="+mj-ea"/>
                <a:cs typeface="+mj-cs"/>
              </a:rPr>
              <a:t> </a:t>
            </a:r>
            <a:r>
              <a:rPr lang="en-US" sz="5200" b="1" dirty="0">
                <a:latin typeface="+mj-lt"/>
                <a:ea typeface="+mj-ea"/>
                <a:cs typeface="+mj-cs"/>
              </a:rPr>
              <a:t>Income</a:t>
            </a:r>
            <a:r>
              <a:rPr lang="en-US" sz="5200" b="1" spc="-55" dirty="0">
                <a:latin typeface="+mj-lt"/>
                <a:ea typeface="+mj-ea"/>
                <a:cs typeface="+mj-cs"/>
              </a:rPr>
              <a:t> </a:t>
            </a:r>
            <a:r>
              <a:rPr lang="en-US" sz="5200" b="1" spc="-10" dirty="0">
                <a:latin typeface="+mj-lt"/>
                <a:ea typeface="+mj-ea"/>
                <a:cs typeface="+mj-cs"/>
              </a:rPr>
              <a:t>Determinations</a:t>
            </a:r>
            <a:endParaRPr lang="en-US" sz="5200" dirty="0">
              <a:latin typeface="+mj-lt"/>
              <a:ea typeface="+mj-ea"/>
              <a:cs typeface="+mj-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descr="$PPTXTitle"/>
          <p:cNvSpPr txBox="1">
            <a:spLocks noGrp="1"/>
          </p:cNvSpPr>
          <p:nvPr>
            <p:ph type="title"/>
          </p:nvPr>
        </p:nvSpPr>
        <p:spPr>
          <a:xfrm>
            <a:off x="813335" y="609600"/>
            <a:ext cx="8386078" cy="626133"/>
          </a:xfrm>
        </p:spPr>
        <p:txBody>
          <a:bodyPr vert="horz" wrap="none" lIns="0" tIns="12700" rIns="0" bIns="0" rtlCol="0">
            <a:spAutoFit/>
          </a:bodyPr>
          <a:lstStyle/>
          <a:p>
            <a:r>
              <a:rPr lang="en-US" dirty="0"/>
              <a:t>Income Determinations: Rental Units</a:t>
            </a:r>
          </a:p>
        </p:txBody>
      </p:sp>
      <p:sp>
        <p:nvSpPr>
          <p:cNvPr id="4" name="Content Placeholder 3">
            <a:extLst>
              <a:ext uri="{FF2B5EF4-FFF2-40B4-BE49-F238E27FC236}">
                <a16:creationId xmlns:a16="http://schemas.microsoft.com/office/drawing/2014/main" id="{3B1BE538-2E06-96B4-ADDB-481E9A23F123}"/>
              </a:ext>
            </a:extLst>
          </p:cNvPr>
          <p:cNvSpPr>
            <a:spLocks noGrp="1"/>
          </p:cNvSpPr>
          <p:nvPr>
            <p:ph idx="1"/>
          </p:nvPr>
        </p:nvSpPr>
        <p:spPr>
          <a:xfrm>
            <a:off x="838200" y="2608926"/>
            <a:ext cx="10515600" cy="2246769"/>
          </a:xfrm>
        </p:spPr>
        <p:txBody>
          <a:bodyPr>
            <a:noAutofit/>
          </a:bodyPr>
          <a:lstStyle/>
          <a:p>
            <a:r>
              <a:rPr lang="en-US" dirty="0"/>
              <a:t>Aligns HOME income requirements with LIHTC and other HUD rental programs</a:t>
            </a:r>
          </a:p>
          <a:p>
            <a:pPr lvl="1"/>
            <a:r>
              <a:rPr lang="en-US" dirty="0"/>
              <a:t>Reduces burden of determining income eligibility of families applying/living in HOME units</a:t>
            </a:r>
          </a:p>
          <a:p>
            <a:r>
              <a:rPr lang="en-US" dirty="0"/>
              <a:t>Establishes income safe harbors. PJs may use as applicable to family/unit.</a:t>
            </a:r>
          </a:p>
          <a:p>
            <a:r>
              <a:rPr lang="en-US" dirty="0"/>
              <a:t>Income safe harbors permit PJs to accept income determinations (initial and recertifications) made by:</a:t>
            </a:r>
          </a:p>
          <a:p>
            <a:pPr lvl="1"/>
            <a:r>
              <a:rPr lang="en-US" dirty="0"/>
              <a:t>Other federal programs in HOME units assisted by Federal/State project-based rental subsidy (e.g., PBV, HUD-VASH, PBRA, section 202, section 811, etc.)</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A53D5-CA09-B886-6406-22908F358E5B}"/>
            </a:ext>
          </a:extLst>
        </p:cNvPr>
        <p:cNvGrpSpPr/>
        <p:nvPr/>
      </p:nvGrpSpPr>
      <p:grpSpPr>
        <a:xfrm>
          <a:off x="0" y="0"/>
          <a:ext cx="0" cy="0"/>
          <a:chOff x="0" y="0"/>
          <a:chExt cx="0" cy="0"/>
        </a:xfrm>
      </p:grpSpPr>
      <p:sp>
        <p:nvSpPr>
          <p:cNvPr id="3" name="object 3" descr="$PPTXTitle">
            <a:extLst>
              <a:ext uri="{FF2B5EF4-FFF2-40B4-BE49-F238E27FC236}">
                <a16:creationId xmlns:a16="http://schemas.microsoft.com/office/drawing/2014/main" id="{B5AF4E9A-3D14-200A-275D-7211CF20C0C9}"/>
              </a:ext>
            </a:extLst>
          </p:cNvPr>
          <p:cNvSpPr txBox="1">
            <a:spLocks noGrp="1"/>
          </p:cNvSpPr>
          <p:nvPr>
            <p:ph type="title"/>
          </p:nvPr>
        </p:nvSpPr>
        <p:spPr>
          <a:xfrm>
            <a:off x="838200" y="685800"/>
            <a:ext cx="8386078" cy="626133"/>
          </a:xfrm>
        </p:spPr>
        <p:txBody>
          <a:bodyPr vert="horz" wrap="none" lIns="0" tIns="12700" rIns="0" bIns="0" rtlCol="0">
            <a:spAutoFit/>
          </a:bodyPr>
          <a:lstStyle/>
          <a:p>
            <a:r>
              <a:rPr lang="en-US" dirty="0"/>
              <a:t>Income Determinations: Rental Units</a:t>
            </a:r>
          </a:p>
        </p:txBody>
      </p:sp>
      <p:sp>
        <p:nvSpPr>
          <p:cNvPr id="4" name="Content Placeholder 3">
            <a:extLst>
              <a:ext uri="{FF2B5EF4-FFF2-40B4-BE49-F238E27FC236}">
                <a16:creationId xmlns:a16="http://schemas.microsoft.com/office/drawing/2014/main" id="{21C7F9E9-FF1A-5903-532A-5A2774AB4BEC}"/>
              </a:ext>
            </a:extLst>
          </p:cNvPr>
          <p:cNvSpPr>
            <a:spLocks noGrp="1"/>
          </p:cNvSpPr>
          <p:nvPr>
            <p:ph idx="1"/>
          </p:nvPr>
        </p:nvSpPr>
        <p:spPr/>
        <p:txBody>
          <a:bodyPr>
            <a:noAutofit/>
          </a:bodyPr>
          <a:lstStyle/>
          <a:p>
            <a:pPr lvl="1"/>
            <a:r>
              <a:rPr lang="en-US" dirty="0"/>
              <a:t>Another entity in HOME units developed with LIHTC, and</a:t>
            </a:r>
          </a:p>
          <a:p>
            <a:pPr lvl="1"/>
            <a:r>
              <a:rPr lang="en-US" dirty="0"/>
              <a:t>Provider of other public assistance (federal, state, local) to family (e.g., TANF, WIC, SNAP, Medicaid, local rental assistance), made within previous 12 months.</a:t>
            </a:r>
          </a:p>
          <a:p>
            <a:r>
              <a:rPr lang="en-US" dirty="0"/>
              <a:t>Income safe harbors are in addition to other flexibilities already permitted under HOME (self-certification, PHA determinations for HCV)</a:t>
            </a:r>
          </a:p>
          <a:p>
            <a:pPr marL="0" indent="0">
              <a:buNone/>
            </a:pPr>
            <a:endParaRPr lang="en-US" dirty="0"/>
          </a:p>
          <a:p>
            <a:pPr marL="0" indent="0">
              <a:buNone/>
            </a:pPr>
            <a:r>
              <a:rPr lang="en-US" dirty="0"/>
              <a:t>* When income requirements overlap, PJs must comply with most restrictive requirement</a:t>
            </a:r>
          </a:p>
        </p:txBody>
      </p:sp>
    </p:spTree>
    <p:extLst>
      <p:ext uri="{BB962C8B-B14F-4D97-AF65-F5344CB8AC3E}">
        <p14:creationId xmlns:p14="http://schemas.microsoft.com/office/powerpoint/2010/main" val="2298568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descr="$PPTXTitle"/>
          <p:cNvSpPr txBox="1">
            <a:spLocks noGrp="1"/>
          </p:cNvSpPr>
          <p:nvPr>
            <p:ph type="title"/>
          </p:nvPr>
        </p:nvSpPr>
        <p:spPr>
          <a:xfrm>
            <a:off x="838200" y="228600"/>
            <a:ext cx="6850978" cy="613309"/>
          </a:xfrm>
        </p:spPr>
        <p:txBody>
          <a:bodyPr vert="horz" wrap="none" lIns="0" tIns="0" rIns="0" bIns="0" rtlCol="0" anchor="ctr" anchorCtr="0">
            <a:spAutoFit/>
          </a:bodyPr>
          <a:lstStyle/>
          <a:p>
            <a:r>
              <a:rPr lang="en-US" dirty="0"/>
              <a:t>Income Determinations: TBRA</a:t>
            </a:r>
          </a:p>
        </p:txBody>
      </p:sp>
      <p:sp>
        <p:nvSpPr>
          <p:cNvPr id="4" name="Content Placeholder 3">
            <a:extLst>
              <a:ext uri="{FF2B5EF4-FFF2-40B4-BE49-F238E27FC236}">
                <a16:creationId xmlns:a16="http://schemas.microsoft.com/office/drawing/2014/main" id="{7EA119F1-D0BE-DB5F-9E01-3C3880A26DD9}"/>
              </a:ext>
            </a:extLst>
          </p:cNvPr>
          <p:cNvSpPr>
            <a:spLocks noGrp="1"/>
          </p:cNvSpPr>
          <p:nvPr>
            <p:ph idx="1"/>
          </p:nvPr>
        </p:nvSpPr>
        <p:spPr>
          <a:xfrm>
            <a:off x="838200" y="2608926"/>
            <a:ext cx="10515600" cy="2246769"/>
          </a:xfrm>
        </p:spPr>
        <p:txBody>
          <a:bodyPr>
            <a:noAutofit/>
          </a:bodyPr>
          <a:lstStyle/>
          <a:p>
            <a:r>
              <a:rPr lang="en-US" dirty="0"/>
              <a:t>Reduces frequency of income determinations from annual to every 2 years</a:t>
            </a:r>
          </a:p>
          <a:p>
            <a:pPr lvl="1"/>
            <a:r>
              <a:rPr lang="en-US" dirty="0"/>
              <a:t>Biennial income examinations reduces burden on administrators and families</a:t>
            </a:r>
          </a:p>
          <a:p>
            <a:r>
              <a:rPr lang="en-US" dirty="0"/>
              <a:t>PJs have two options for determining family’s annual income before calculating adjusted income under 24 CFR 5.611:</a:t>
            </a:r>
          </a:p>
          <a:p>
            <a:pPr lvl="1"/>
            <a:r>
              <a:rPr lang="en-US" dirty="0"/>
              <a:t>Calculate annual income using at least 2 months’ source documents or</a:t>
            </a:r>
          </a:p>
          <a:p>
            <a:pPr lvl="1"/>
            <a:r>
              <a:rPr lang="en-US" dirty="0"/>
              <a:t>Accept income determination made by provider of other public assistance (federal, state, local) to family (e.g., TANF, WIC, SNAP, Medicaid, LIHTC unit) made within the previous 12 months</a:t>
            </a:r>
          </a:p>
          <a:p>
            <a:pPr marL="0" indent="0">
              <a:buNone/>
            </a:pPr>
            <a:endParaRPr lang="en-US" dirty="0"/>
          </a:p>
          <a:p>
            <a:pPr marL="0" indent="0">
              <a:buNone/>
            </a:pPr>
            <a:r>
              <a:rPr lang="en-US" dirty="0"/>
              <a:t>* When income requirements overlap, PJ must comply with the most restrictive requirement</a:t>
            </a:r>
          </a:p>
        </p:txBody>
      </p:sp>
    </p:spTree>
  </p:cSld>
  <p:clrMapOvr>
    <a:masterClrMapping/>
  </p:clrMapOvr>
</p:sld>
</file>

<file path=ppt/theme/theme1.xml><?xml version="1.0" encoding="utf-8"?>
<a:theme xmlns:a="http://schemas.openxmlformats.org/drawingml/2006/main" name="Office Theme">
  <a:themeElements>
    <a:clrScheme name="Conference 2026">
      <a:dk1>
        <a:srgbClr val="1B2650"/>
      </a:dk1>
      <a:lt1>
        <a:sysClr val="window" lastClr="FFFFFF"/>
      </a:lt1>
      <a:dk2>
        <a:srgbClr val="1B2650"/>
      </a:dk2>
      <a:lt2>
        <a:srgbClr val="E8E8E8"/>
      </a:lt2>
      <a:accent1>
        <a:srgbClr val="0F4A81"/>
      </a:accent1>
      <a:accent2>
        <a:srgbClr val="FF620B"/>
      </a:accent2>
      <a:accent3>
        <a:srgbClr val="B4D9EC"/>
      </a:accent3>
      <a:accent4>
        <a:srgbClr val="178EBA"/>
      </a:accent4>
      <a:accent5>
        <a:srgbClr val="FF9906"/>
      </a:accent5>
      <a:accent6>
        <a:srgbClr val="F9C0C5"/>
      </a:accent6>
      <a:hlink>
        <a:srgbClr val="467886"/>
      </a:hlink>
      <a:folHlink>
        <a:srgbClr val="F03D0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48dd3cc7-97d7-4af7-967d-a1033402e2a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A5146F1E9C341B376053F32C348D7" ma:contentTypeVersion="15" ma:contentTypeDescription="Create a new document." ma:contentTypeScope="" ma:versionID="a8f59e9a1bee48c22a62a6e79eed0245">
  <xsd:schema xmlns:xsd="http://www.w3.org/2001/XMLSchema" xmlns:xs="http://www.w3.org/2001/XMLSchema" xmlns:p="http://schemas.microsoft.com/office/2006/metadata/properties" xmlns:ns3="861eed42-dbcc-4e29-b3be-5d7489aa98e5" xmlns:ns4="48dd3cc7-97d7-4af7-967d-a1033402e2a2" targetNamespace="http://schemas.microsoft.com/office/2006/metadata/properties" ma:root="true" ma:fieldsID="1844448ddd77dece6541923b04245722" ns3:_="" ns4:_="">
    <xsd:import namespace="861eed42-dbcc-4e29-b3be-5d7489aa98e5"/>
    <xsd:import namespace="48dd3cc7-97d7-4af7-967d-a1033402e2a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_activity" minOccurs="0"/>
                <xsd:element ref="ns4:MediaServiceObjectDetectorVersions" minOccurs="0"/>
                <xsd:element ref="ns4:MediaServiceSystemTags" minOccurs="0"/>
                <xsd:element ref="ns4:MediaLengthInSecond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1eed42-dbcc-4e29-b3be-5d7489aa98e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8dd3cc7-97d7-4af7-967d-a1033402e2a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_activity" ma:index="18" nillable="true" ma:displayName="_activity" ma:hidden="true" ma:internalName="_activity">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87AF5C-863E-4AC3-BD8D-8C500395CDDF}">
  <ds:schemaRefs>
    <ds:schemaRef ds:uri="http://schemas.microsoft.com/sharepoint/v3/contenttype/forms"/>
  </ds:schemaRefs>
</ds:datastoreItem>
</file>

<file path=customXml/itemProps2.xml><?xml version="1.0" encoding="utf-8"?>
<ds:datastoreItem xmlns:ds="http://schemas.openxmlformats.org/officeDocument/2006/customXml" ds:itemID="{24267464-37A2-411F-A565-B0A1AB8F467F}">
  <ds:schemaRefs>
    <ds:schemaRef ds:uri="http://purl.org/dc/terms/"/>
    <ds:schemaRef ds:uri="48dd3cc7-97d7-4af7-967d-a1033402e2a2"/>
    <ds:schemaRef ds:uri="861eed42-dbcc-4e29-b3be-5d7489aa98e5"/>
    <ds:schemaRef ds:uri="http://www.w3.org/XML/1998/namespace"/>
    <ds:schemaRef ds:uri="http://purl.org/dc/elements/1.1/"/>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E9387F32-91DC-48AA-907B-64E6578FB2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1eed42-dbcc-4e29-b3be-5d7489aa98e5"/>
    <ds:schemaRef ds:uri="48dd3cc7-97d7-4af7-967d-a1033402e2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1492</TotalTime>
  <Words>3628</Words>
  <Application>Microsoft Office PowerPoint</Application>
  <PresentationFormat>Widescreen</PresentationFormat>
  <Paragraphs>297</Paragraphs>
  <Slides>55</Slides>
  <Notes>0</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PowerPoint Presentation</vt:lpstr>
      <vt:lpstr>Hues of HOME</vt:lpstr>
      <vt:lpstr>HOME Program Rulemaking</vt:lpstr>
      <vt:lpstr>Major Improvements in Final Rule</vt:lpstr>
      <vt:lpstr>Provisions Further Delayed</vt:lpstr>
      <vt:lpstr>PowerPoint Presentation</vt:lpstr>
      <vt:lpstr>Income Determinations: Rental Units</vt:lpstr>
      <vt:lpstr>Income Determinations: Rental Units</vt:lpstr>
      <vt:lpstr>Income Determinations: TBRA</vt:lpstr>
      <vt:lpstr>Income Determinations: Small-Scale Rental</vt:lpstr>
      <vt:lpstr>Income Determinations: Small-Scale Rental</vt:lpstr>
      <vt:lpstr>Which Income Rule Do I Implement?</vt:lpstr>
      <vt:lpstr>PowerPoint Presentation</vt:lpstr>
      <vt:lpstr>CHDO Board</vt:lpstr>
      <vt:lpstr>CHDO Capacity</vt:lpstr>
      <vt:lpstr>CHDO Capacity</vt:lpstr>
      <vt:lpstr>Other CHDO Changes</vt:lpstr>
      <vt:lpstr>Operating Assistance for Nonprofits</vt:lpstr>
      <vt:lpstr>PowerPoint Presentation</vt:lpstr>
      <vt:lpstr>Implement HERA Provisions for HOME Rents</vt:lpstr>
      <vt:lpstr>Further Alignment with LIHTC</vt:lpstr>
      <vt:lpstr>Align Utility Allowance Requirements</vt:lpstr>
      <vt:lpstr>Streamlined Small Rental Projects Requirements</vt:lpstr>
      <vt:lpstr>PowerPoint Presentation</vt:lpstr>
      <vt:lpstr>TBRA Updates to Benefit Tenants</vt:lpstr>
      <vt:lpstr>TBRA Updates to Simplify Administration</vt:lpstr>
      <vt:lpstr>PowerPoint Presentation</vt:lpstr>
      <vt:lpstr>Strengthen Tenant Protections</vt:lpstr>
      <vt:lpstr>Tenant Protections: Rental Housing and TBRA</vt:lpstr>
      <vt:lpstr>Security Deposits</vt:lpstr>
      <vt:lpstr>Termination of Tenancy</vt:lpstr>
      <vt:lpstr>PowerPoint Presentation</vt:lpstr>
      <vt:lpstr>Homebuyer Sales Deadline</vt:lpstr>
      <vt:lpstr>Homebuyer Resale Provisions</vt:lpstr>
      <vt:lpstr>Lease Purchase (LP) Projects</vt:lpstr>
      <vt:lpstr>Lease Purchase (LP) Projects</vt:lpstr>
      <vt:lpstr>Property Standards and Inspections</vt:lpstr>
      <vt:lpstr>Accept NSPIRE Inspections for Rehab Projects</vt:lpstr>
      <vt:lpstr>Energy Efficiency</vt:lpstr>
      <vt:lpstr>Carbon Monoxide and Smoke Detection</vt:lpstr>
      <vt:lpstr>Carbon Monoxide and Smoke Detection</vt:lpstr>
      <vt:lpstr>Homebuyer Acquisition Property Standards</vt:lpstr>
      <vt:lpstr>Inspection Sample Size</vt:lpstr>
      <vt:lpstr>Modernize Maximum Per Unit Subsidy Limits and Incentivize Green Building</vt:lpstr>
      <vt:lpstr>Maximum Per Unit Subsidy Limits</vt:lpstr>
      <vt:lpstr>Green/Resilient Building Incentives</vt:lpstr>
      <vt:lpstr>Permit PJs to Reimburse the Cost of Environmental Studies, Assessments, Reviews or other Predevelopment Costs</vt:lpstr>
      <vt:lpstr>Permit Reimbursement as Pre-Development Cost</vt:lpstr>
      <vt:lpstr>Program Administration Changes</vt:lpstr>
      <vt:lpstr>Period of Affordability</vt:lpstr>
      <vt:lpstr>Pre-Award Costs</vt:lpstr>
      <vt:lpstr>Prohibited Activities and Fees</vt:lpstr>
      <vt:lpstr>2025 HOME Rule: Effective and Compliance Dates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Spitzel, Ryan</dc:creator>
  <cp:lastModifiedBy>Brittany Sistrunk</cp:lastModifiedBy>
  <cp:revision>5</cp:revision>
  <dcterms:created xsi:type="dcterms:W3CDTF">2026-03-20T20:24:07Z</dcterms:created>
  <dcterms:modified xsi:type="dcterms:W3CDTF">2026-04-28T18:46:32Z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2025-01-12T00:00:00Z</vt:filetime>
  </property>
  <property fmtid="{D5CDD505-2E9C-101B-9397-08002B2CF9AE}" pid="3" name="Creator">
    <vt:lpwstr>Microsoft® PowerPoint® for Microsoft 365</vt:lpwstr>
  </property>
  <property fmtid="{D5CDD505-2E9C-101B-9397-08002B2CF9AE}" pid="4" name="LastSaved">
    <vt:filetime>2026-03-20T00:00:00Z</vt:filetime>
  </property>
  <property fmtid="{D5CDD505-2E9C-101B-9397-08002B2CF9AE}" pid="5" name="Producer">
    <vt:lpwstr>Microsoft® PowerPoint® for Microsoft 365</vt:lpwstr>
  </property>
  <property fmtid="{D5CDD505-2E9C-101B-9397-08002B2CF9AE}" pid="6" name="ContentTypeId">
    <vt:lpwstr>0x0101007EFA5146F1E9C341B376053F32C348D7</vt:lpwstr>
  </property>
</Properties>
</file>